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12192000"/>
  <p:notesSz cx="6858000" cy="9144000"/>
  <p:embeddedFontLst>
    <p:embeddedFont>
      <p:font typeface="Century Gothic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0" roundtripDataSignature="AMtx7mhHrJpJU3+g0uWSdAp1EUSB4MQC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DE19A85-AC7B-4808-88ED-F06DDD07AB4E}">
  <a:tblStyle styleId="{4DE19A85-AC7B-4808-88ED-F06DDD07AB4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4855BFE-1FE9-4D9E-92EA-AB110D65F61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CenturyGothic-bold.fntdata"/><Relationship Id="rId14" Type="http://schemas.openxmlformats.org/officeDocument/2006/relationships/slide" Target="slides/slide9.xml"/><Relationship Id="rId36" Type="http://schemas.openxmlformats.org/officeDocument/2006/relationships/font" Target="fonts/CenturyGothic-regular.fntdata"/><Relationship Id="rId17" Type="http://schemas.openxmlformats.org/officeDocument/2006/relationships/slide" Target="slides/slide12.xml"/><Relationship Id="rId39" Type="http://schemas.openxmlformats.org/officeDocument/2006/relationships/font" Target="fonts/CenturyGothic-boldItalic.fntdata"/><Relationship Id="rId16" Type="http://schemas.openxmlformats.org/officeDocument/2006/relationships/slide" Target="slides/slide11.xml"/><Relationship Id="rId38" Type="http://schemas.openxmlformats.org/officeDocument/2006/relationships/font" Target="fonts/CenturyGothic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Daniel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Summary - </a:t>
            </a:r>
            <a:endParaRPr/>
          </a:p>
        </p:txBody>
      </p:sp>
      <p:sp>
        <p:nvSpPr>
          <p:cNvPr id="255" name="Google Shape;2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028eb6e503_4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Daniel</a:t>
            </a:r>
            <a:endParaRPr/>
          </a:p>
        </p:txBody>
      </p:sp>
      <p:sp>
        <p:nvSpPr>
          <p:cNvPr id="325" name="Google Shape;325;g2028eb6e503_4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028eb6e503_4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334" name="Google Shape;334;g2028eb6e503_4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027ecb6d0e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341" name="Google Shape;341;g2027ecb6d0e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027ecb6d0e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027ecb6d0e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351" name="Google Shape;351;g2027ecb6d0e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0160b04fe8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Samuel</a:t>
            </a:r>
            <a:endParaRPr/>
          </a:p>
        </p:txBody>
      </p:sp>
      <p:sp>
        <p:nvSpPr>
          <p:cNvPr id="359" name="Google Shape;359;g20160b04fe8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027ecb6d0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027ecb6d0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Samuel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027ecb6d0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027ecb6d0e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027ecb6d0e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Samuel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2027ecb6d0e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0160b04fe8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384" name="Google Shape;384;g20160b04fe8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028eb6e50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028eb6e50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392" name="Google Shape;392;g2028eb6e503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028eb6e503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028eb6e503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400" name="Google Shape;400;g2028eb6e503_1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c276d739d_2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Daniel</a:t>
            </a:r>
            <a:endParaRPr/>
          </a:p>
        </p:txBody>
      </p:sp>
      <p:sp>
        <p:nvSpPr>
          <p:cNvPr id="263" name="Google Shape;263;g1fc276d739d_2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fc276d739d_2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Daniel</a:t>
            </a:r>
            <a:endParaRPr/>
          </a:p>
        </p:txBody>
      </p:sp>
      <p:sp>
        <p:nvSpPr>
          <p:cNvPr id="407" name="Google Shape;407;g1fc276d739d_2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fc276d739d_2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414" name="Google Shape;414;g1fc276d739d_2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fc276d739d_2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Samuel</a:t>
            </a:r>
            <a:endParaRPr/>
          </a:p>
        </p:txBody>
      </p:sp>
      <p:sp>
        <p:nvSpPr>
          <p:cNvPr id="421" name="Google Shape;421;g1fc276d739d_2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fc276d739d_2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Mekdes</a:t>
            </a:r>
            <a:endParaRPr/>
          </a:p>
        </p:txBody>
      </p:sp>
      <p:sp>
        <p:nvSpPr>
          <p:cNvPr id="428" name="Google Shape;428;g1fc276d739d_2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0481468f7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Mekdes</a:t>
            </a:r>
            <a:endParaRPr/>
          </a:p>
        </p:txBody>
      </p:sp>
      <p:sp>
        <p:nvSpPr>
          <p:cNvPr id="435" name="Google Shape;435;g20481468f7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fc276d739d_2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Daniel</a:t>
            </a:r>
            <a:endParaRPr/>
          </a:p>
        </p:txBody>
      </p:sp>
      <p:sp>
        <p:nvSpPr>
          <p:cNvPr id="449" name="Google Shape;449;g1fc276d739d_2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d81777c58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1d81777c58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457" name="Google Shape;457;g1d81777c58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Samuel</a:t>
            </a:r>
            <a:endParaRPr/>
          </a:p>
        </p:txBody>
      </p:sp>
      <p:sp>
        <p:nvSpPr>
          <p:cNvPr id="464" name="Google Shape;46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037f9b6828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Samuel</a:t>
            </a:r>
            <a:endParaRPr/>
          </a:p>
        </p:txBody>
      </p:sp>
      <p:sp>
        <p:nvSpPr>
          <p:cNvPr id="471" name="Google Shape;471;g2037f9b6828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Samuel</a:t>
            </a:r>
            <a:endParaRPr/>
          </a:p>
        </p:txBody>
      </p:sp>
      <p:sp>
        <p:nvSpPr>
          <p:cNvPr id="478" name="Google Shape;47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81f3b409f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Daniel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User can create a custom Espresso mix - -  The social media component allows the user to share this with friends (favorites, emoji </a:t>
            </a:r>
            <a:r>
              <a:rPr lang="en-US"/>
              <a:t>thumbs-up, etc.)</a:t>
            </a:r>
            <a:endParaRPr/>
          </a:p>
        </p:txBody>
      </p:sp>
      <p:sp>
        <p:nvSpPr>
          <p:cNvPr id="270" name="Google Shape;270;g181f3b409f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fec4311fab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5" name="Google Shape;485;g1fec4311fab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fc276d739d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Mekdes</a:t>
            </a:r>
            <a:endParaRPr/>
          </a:p>
        </p:txBody>
      </p:sp>
      <p:sp>
        <p:nvSpPr>
          <p:cNvPr id="277" name="Google Shape;277;g1fc276d739d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ec4311fa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fec4311fa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Mekdes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1fec4311fa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027ecb6d0e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027ecb6d0e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Mekdas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027ecb6d0e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027ecb6d0e_3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027ecb6d0e_3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Mekdas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027ecb6d0e_3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Mekdes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160b04fe8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Daniel</a:t>
            </a:r>
            <a:endParaRPr/>
          </a:p>
        </p:txBody>
      </p:sp>
      <p:sp>
        <p:nvSpPr>
          <p:cNvPr id="318" name="Google Shape;318;g20160b04fe8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7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7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92" name="Google Shape;92;p27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3" name="Google Shape;93;p2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8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99" name="Google Shape;99;p28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0" name="Google Shape;100;p2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9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9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6" name="Google Shape;106;p2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0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0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2" name="Google Shape;112;p30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3" name="Google Shape;113;p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3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b="0" i="0" lang="en-US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b="0" i="0" lang="en-US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2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7" name="Google Shape;127;p32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8" name="Google Shape;128;p32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9" name="Google Shape;129;p32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30" name="Google Shape;130;p32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31" name="Google Shape;131;p32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32" name="Google Shape;132;p32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" name="Google Shape;133;p32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3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3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40" name="Google Shape;140;p33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41" name="Google Shape;141;p33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42" name="Google Shape;142;p33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43" name="Google Shape;143;p33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44" name="Google Shape;144;p33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45" name="Google Shape;145;p33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46" name="Google Shape;146;p33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47" name="Google Shape;147;p33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48" name="Google Shape;148;p33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" name="Google Shape;149;p33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p3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4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56" name="Google Shape;156;p3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5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62" name="Google Shape;162;p3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7"/>
          <p:cNvSpPr txBox="1"/>
          <p:nvPr>
            <p:ph type="title"/>
          </p:nvPr>
        </p:nvSpPr>
        <p:spPr>
          <a:xfrm>
            <a:off x="4657724" y="2809875"/>
            <a:ext cx="6696075" cy="190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7"/>
          <p:cNvSpPr txBox="1"/>
          <p:nvPr>
            <p:ph idx="1" type="subTitle"/>
          </p:nvPr>
        </p:nvSpPr>
        <p:spPr>
          <a:xfrm>
            <a:off x="4657725" y="5028803"/>
            <a:ext cx="6696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0E282A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sp>
        <p:nvSpPr>
          <p:cNvPr id="174" name="Google Shape;174;p37"/>
          <p:cNvSpPr txBox="1"/>
          <p:nvPr>
            <p:ph idx="10" type="dt"/>
          </p:nvPr>
        </p:nvSpPr>
        <p:spPr>
          <a:xfrm>
            <a:off x="4676774" y="6356350"/>
            <a:ext cx="16954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37"/>
          <p:cNvSpPr txBox="1"/>
          <p:nvPr>
            <p:ph idx="11" type="ftr"/>
          </p:nvPr>
        </p:nvSpPr>
        <p:spPr>
          <a:xfrm>
            <a:off x="6743699" y="6356350"/>
            <a:ext cx="25431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7"/>
          <p:cNvSpPr txBox="1"/>
          <p:nvPr>
            <p:ph idx="12" type="sldNum"/>
          </p:nvPr>
        </p:nvSpPr>
        <p:spPr>
          <a:xfrm>
            <a:off x="9658350" y="6356350"/>
            <a:ext cx="16954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37"/>
          <p:cNvCxnSpPr/>
          <p:nvPr/>
        </p:nvCxnSpPr>
        <p:spPr>
          <a:xfrm flipH="1" rot="10800000">
            <a:off x="2209800" y="0"/>
            <a:ext cx="2438400" cy="6858000"/>
          </a:xfrm>
          <a:prstGeom prst="straightConnector1">
            <a:avLst/>
          </a:prstGeom>
          <a:noFill/>
          <a:ln cap="rnd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4 People">
  <p:cSld name="Team Slide 4 People"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8"/>
          <p:cNvSpPr/>
          <p:nvPr>
            <p:ph idx="2" type="pic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1" name="Google Shape;181;p38"/>
          <p:cNvSpPr txBox="1"/>
          <p:nvPr>
            <p:ph idx="1" type="body"/>
          </p:nvPr>
        </p:nvSpPr>
        <p:spPr>
          <a:xfrm>
            <a:off x="1228568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82" name="Google Shape;182;p38"/>
          <p:cNvSpPr txBox="1"/>
          <p:nvPr>
            <p:ph idx="3" type="body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83" name="Google Shape;183;p38"/>
          <p:cNvSpPr/>
          <p:nvPr>
            <p:ph idx="4" type="pic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4" name="Google Shape;184;p38"/>
          <p:cNvSpPr txBox="1"/>
          <p:nvPr>
            <p:ph idx="5" type="body"/>
          </p:nvPr>
        </p:nvSpPr>
        <p:spPr>
          <a:xfrm>
            <a:off x="3578300" y="5084524"/>
            <a:ext cx="2330816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85" name="Google Shape;185;p38"/>
          <p:cNvSpPr txBox="1"/>
          <p:nvPr>
            <p:ph idx="6" type="body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86" name="Google Shape;186;p38"/>
          <p:cNvSpPr/>
          <p:nvPr>
            <p:ph idx="7" type="pic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38"/>
          <p:cNvSpPr txBox="1"/>
          <p:nvPr>
            <p:ph idx="8" type="body"/>
          </p:nvPr>
        </p:nvSpPr>
        <p:spPr>
          <a:xfrm>
            <a:off x="6068964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88" name="Google Shape;188;p38"/>
          <p:cNvSpPr txBox="1"/>
          <p:nvPr>
            <p:ph idx="9" type="body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89" name="Google Shape;189;p38"/>
          <p:cNvSpPr/>
          <p:nvPr>
            <p:ph idx="13" type="pic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0" name="Google Shape;190;p38"/>
          <p:cNvSpPr txBox="1"/>
          <p:nvPr>
            <p:ph idx="14" type="body"/>
          </p:nvPr>
        </p:nvSpPr>
        <p:spPr>
          <a:xfrm>
            <a:off x="8488845" y="5084524"/>
            <a:ext cx="2317706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1" name="Google Shape;191;p38"/>
          <p:cNvSpPr txBox="1"/>
          <p:nvPr>
            <p:ph idx="15" type="body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2" name="Google Shape;192;p3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95" name="Google Shape;195;p38"/>
          <p:cNvGrpSpPr/>
          <p:nvPr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96" name="Google Shape;196;p38"/>
            <p:cNvCxnSpPr/>
            <p:nvPr/>
          </p:nvCxnSpPr>
          <p:spPr>
            <a:xfrm rot="10800000">
              <a:off x="7334250" y="0"/>
              <a:ext cx="4857750" cy="7620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7" name="Google Shape;197;p38"/>
            <p:cNvCxnSpPr/>
            <p:nvPr/>
          </p:nvCxnSpPr>
          <p:spPr>
            <a:xfrm>
              <a:off x="11487150" y="0"/>
              <a:ext cx="704850" cy="1724025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8 People">
  <p:cSld name="Team Slide 8 People"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39"/>
          <p:cNvGrpSpPr/>
          <p:nvPr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200" name="Google Shape;200;p3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473953"/>
              <a:ext cx="2057400" cy="164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p39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9"/>
          <p:cNvSpPr/>
          <p:nvPr>
            <p:ph idx="2" type="pic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04" name="Google Shape;204;p39"/>
          <p:cNvSpPr txBox="1"/>
          <p:nvPr>
            <p:ph idx="1" type="body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5" name="Google Shape;205;p39"/>
          <p:cNvSpPr txBox="1"/>
          <p:nvPr>
            <p:ph idx="3" type="body"/>
          </p:nvPr>
        </p:nvSpPr>
        <p:spPr>
          <a:xfrm>
            <a:off x="1500168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6" name="Google Shape;206;p39"/>
          <p:cNvSpPr/>
          <p:nvPr>
            <p:ph idx="4" type="pic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07" name="Google Shape;207;p39"/>
          <p:cNvSpPr txBox="1"/>
          <p:nvPr>
            <p:ph idx="5" type="body"/>
          </p:nvPr>
        </p:nvSpPr>
        <p:spPr>
          <a:xfrm>
            <a:off x="3849262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8" name="Google Shape;208;p39"/>
          <p:cNvSpPr txBox="1"/>
          <p:nvPr>
            <p:ph idx="6" type="body"/>
          </p:nvPr>
        </p:nvSpPr>
        <p:spPr>
          <a:xfrm>
            <a:off x="3849262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9" name="Google Shape;209;p39"/>
          <p:cNvSpPr/>
          <p:nvPr>
            <p:ph idx="7" type="pic"/>
          </p:nvPr>
        </p:nvSpPr>
        <p:spPr>
          <a:xfrm>
            <a:off x="665558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0" name="Google Shape;210;p39"/>
          <p:cNvSpPr txBox="1"/>
          <p:nvPr>
            <p:ph idx="8" type="body"/>
          </p:nvPr>
        </p:nvSpPr>
        <p:spPr>
          <a:xfrm>
            <a:off x="6198355" y="3654378"/>
            <a:ext cx="2105135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1" name="Google Shape;211;p39"/>
          <p:cNvSpPr txBox="1"/>
          <p:nvPr>
            <p:ph idx="9" type="body"/>
          </p:nvPr>
        </p:nvSpPr>
        <p:spPr>
          <a:xfrm>
            <a:off x="6095999" y="3809747"/>
            <a:ext cx="2299855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2" name="Google Shape;212;p39"/>
          <p:cNvSpPr/>
          <p:nvPr>
            <p:ph idx="13" type="pic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3" name="Google Shape;213;p39"/>
          <p:cNvSpPr txBox="1"/>
          <p:nvPr>
            <p:ph idx="14" type="body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4" name="Google Shape;214;p39"/>
          <p:cNvSpPr txBox="1"/>
          <p:nvPr>
            <p:ph idx="15" type="body"/>
          </p:nvPr>
        </p:nvSpPr>
        <p:spPr>
          <a:xfrm>
            <a:off x="8744480" y="3809747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5" name="Google Shape;215;p39"/>
          <p:cNvSpPr/>
          <p:nvPr>
            <p:ph idx="16" type="pic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6" name="Google Shape;216;p39"/>
          <p:cNvSpPr txBox="1"/>
          <p:nvPr>
            <p:ph idx="17" type="body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7" name="Google Shape;217;p39"/>
          <p:cNvSpPr txBox="1"/>
          <p:nvPr>
            <p:ph idx="18" type="body"/>
          </p:nvPr>
        </p:nvSpPr>
        <p:spPr>
          <a:xfrm>
            <a:off x="1500168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8" name="Google Shape;218;p39"/>
          <p:cNvSpPr/>
          <p:nvPr>
            <p:ph idx="19" type="pic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9" name="Google Shape;219;p39"/>
          <p:cNvSpPr txBox="1"/>
          <p:nvPr>
            <p:ph idx="20" type="body"/>
          </p:nvPr>
        </p:nvSpPr>
        <p:spPr>
          <a:xfrm>
            <a:off x="3849262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20" name="Google Shape;220;p39"/>
          <p:cNvSpPr txBox="1"/>
          <p:nvPr>
            <p:ph idx="21" type="body"/>
          </p:nvPr>
        </p:nvSpPr>
        <p:spPr>
          <a:xfrm>
            <a:off x="3849262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21" name="Google Shape;221;p39"/>
          <p:cNvSpPr/>
          <p:nvPr>
            <p:ph idx="22" type="pic"/>
          </p:nvPr>
        </p:nvSpPr>
        <p:spPr>
          <a:xfrm>
            <a:off x="665558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2" name="Google Shape;222;p39"/>
          <p:cNvSpPr txBox="1"/>
          <p:nvPr>
            <p:ph idx="23" type="body"/>
          </p:nvPr>
        </p:nvSpPr>
        <p:spPr>
          <a:xfrm>
            <a:off x="633992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23" name="Google Shape;223;p39"/>
          <p:cNvSpPr txBox="1"/>
          <p:nvPr>
            <p:ph idx="24" type="body"/>
          </p:nvPr>
        </p:nvSpPr>
        <p:spPr>
          <a:xfrm>
            <a:off x="6339926" y="5668583"/>
            <a:ext cx="1813474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24" name="Google Shape;224;p39"/>
          <p:cNvSpPr/>
          <p:nvPr>
            <p:ph idx="25" type="pic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5" name="Google Shape;225;p39"/>
          <p:cNvSpPr txBox="1"/>
          <p:nvPr>
            <p:ph idx="26" type="body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26" name="Google Shape;226;p39"/>
          <p:cNvSpPr txBox="1"/>
          <p:nvPr>
            <p:ph idx="27" type="body"/>
          </p:nvPr>
        </p:nvSpPr>
        <p:spPr>
          <a:xfrm>
            <a:off x="8744480" y="5668583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27" name="Google Shape;227;p3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 Art">
  <p:cSld name="Smart Art"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16"/>
          <p:cNvGrpSpPr/>
          <p:nvPr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232" name="Google Shape;232;p16"/>
            <p:cNvCxnSpPr/>
            <p:nvPr/>
          </p:nvCxnSpPr>
          <p:spPr>
            <a:xfrm flipH="1" rot="10800000">
              <a:off x="0" y="0"/>
              <a:ext cx="2590800" cy="7620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3" name="Google Shape;233;p16"/>
            <p:cNvCxnSpPr/>
            <p:nvPr/>
          </p:nvCxnSpPr>
          <p:spPr>
            <a:xfrm flipH="1">
              <a:off x="0" y="0"/>
              <a:ext cx="704850" cy="1027906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4" name="Google Shape;234;p1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16"/>
          <p:cNvSpPr/>
          <p:nvPr>
            <p:ph idx="2" type="dgm"/>
          </p:nvPr>
        </p:nvSpPr>
        <p:spPr>
          <a:xfrm>
            <a:off x="838200" y="2111375"/>
            <a:ext cx="10515600" cy="3744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6" name="Google Shape;236;p1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0"/>
          <p:cNvSpPr txBox="1"/>
          <p:nvPr>
            <p:ph idx="1" type="body"/>
          </p:nvPr>
        </p:nvSpPr>
        <p:spPr>
          <a:xfrm>
            <a:off x="1243104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42" name="Google Shape;242;p20"/>
          <p:cNvSpPr txBox="1"/>
          <p:nvPr>
            <p:ph idx="2" type="body"/>
          </p:nvPr>
        </p:nvSpPr>
        <p:spPr>
          <a:xfrm>
            <a:off x="1243104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43" name="Google Shape;243;p20"/>
          <p:cNvSpPr txBox="1"/>
          <p:nvPr>
            <p:ph idx="3" type="body"/>
          </p:nvPr>
        </p:nvSpPr>
        <p:spPr>
          <a:xfrm>
            <a:off x="4647665" y="2776936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44" name="Google Shape;244;p20"/>
          <p:cNvSpPr txBox="1"/>
          <p:nvPr>
            <p:ph idx="4" type="body"/>
          </p:nvPr>
        </p:nvSpPr>
        <p:spPr>
          <a:xfrm>
            <a:off x="4647665" y="3834606"/>
            <a:ext cx="2896671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body"/>
          </p:nvPr>
        </p:nvSpPr>
        <p:spPr>
          <a:xfrm>
            <a:off x="8066421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46" name="Google Shape;246;p20"/>
          <p:cNvSpPr txBox="1"/>
          <p:nvPr>
            <p:ph idx="6" type="body"/>
          </p:nvPr>
        </p:nvSpPr>
        <p:spPr>
          <a:xfrm>
            <a:off x="8066421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50" name="Google Shape;250;p20"/>
          <p:cNvGrpSpPr/>
          <p:nvPr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251" name="Google Shape;251;p20"/>
            <p:cNvCxnSpPr/>
            <p:nvPr/>
          </p:nvCxnSpPr>
          <p:spPr>
            <a:xfrm flipH="1">
              <a:off x="0" y="0"/>
              <a:ext cx="1238250" cy="31051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2" name="Google Shape;252;p20"/>
            <p:cNvCxnSpPr/>
            <p:nvPr/>
          </p:nvCxnSpPr>
          <p:spPr>
            <a:xfrm flipH="1">
              <a:off x="0" y="0"/>
              <a:ext cx="2238376" cy="24765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/>
          <p:nvPr/>
        </p:nvSpPr>
        <p:spPr>
          <a:xfrm>
            <a:off x="2113884" y="0"/>
            <a:ext cx="10078116" cy="6858000"/>
          </a:xfrm>
          <a:custGeom>
            <a:rect b="b" l="l" r="r" t="t"/>
            <a:pathLst>
              <a:path extrusionOk="0" h="6858000" w="10078116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" name="Google Shape;35;p18"/>
          <p:cNvSpPr txBox="1"/>
          <p:nvPr>
            <p:ph type="title"/>
          </p:nvPr>
        </p:nvSpPr>
        <p:spPr>
          <a:xfrm>
            <a:off x="838200" y="5509419"/>
            <a:ext cx="4082142" cy="585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" type="body"/>
          </p:nvPr>
        </p:nvSpPr>
        <p:spPr>
          <a:xfrm>
            <a:off x="166074" y="1507772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2" type="body"/>
          </p:nvPr>
        </p:nvSpPr>
        <p:spPr>
          <a:xfrm>
            <a:off x="732131" y="2584097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3" type="body"/>
          </p:nvPr>
        </p:nvSpPr>
        <p:spPr>
          <a:xfrm>
            <a:off x="1338556" y="3660422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4" type="body"/>
          </p:nvPr>
        </p:nvSpPr>
        <p:spPr>
          <a:xfrm>
            <a:off x="1922756" y="473674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5" type="body"/>
          </p:nvPr>
        </p:nvSpPr>
        <p:spPr>
          <a:xfrm>
            <a:off x="4401536" y="161352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1" name="Google Shape;41;p18"/>
          <p:cNvSpPr txBox="1"/>
          <p:nvPr>
            <p:ph idx="6" type="body"/>
          </p:nvPr>
        </p:nvSpPr>
        <p:spPr>
          <a:xfrm>
            <a:off x="4986029" y="2682564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7" type="body"/>
          </p:nvPr>
        </p:nvSpPr>
        <p:spPr>
          <a:xfrm>
            <a:off x="5576938" y="3755394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8" type="body"/>
          </p:nvPr>
        </p:nvSpPr>
        <p:spPr>
          <a:xfrm>
            <a:off x="6175280" y="4824430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8"/>
          <p:cNvSpPr txBox="1"/>
          <p:nvPr>
            <p:ph idx="11" type="ftr"/>
          </p:nvPr>
        </p:nvSpPr>
        <p:spPr>
          <a:xfrm>
            <a:off x="6749143" y="6356350"/>
            <a:ext cx="377598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2" type="sldNum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7" name="Google Shape;47;p18"/>
          <p:cNvCxnSpPr/>
          <p:nvPr/>
        </p:nvCxnSpPr>
        <p:spPr>
          <a:xfrm>
            <a:off x="4353515" y="5023933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" name="Google Shape;48;p18"/>
          <p:cNvCxnSpPr/>
          <p:nvPr/>
        </p:nvCxnSpPr>
        <p:spPr>
          <a:xfrm>
            <a:off x="3759917" y="3948451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" name="Google Shape;49;p18"/>
          <p:cNvCxnSpPr/>
          <p:nvPr/>
        </p:nvCxnSpPr>
        <p:spPr>
          <a:xfrm>
            <a:off x="3173453" y="2872686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" name="Google Shape;50;p18"/>
          <p:cNvCxnSpPr/>
          <p:nvPr/>
        </p:nvCxnSpPr>
        <p:spPr>
          <a:xfrm>
            <a:off x="2586263" y="1796083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4" name="Google Shape;54;p19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5" name="Google Shape;55;p19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6" name="Google Shape;56;p19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7" name="Google Shape;57;p1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2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2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2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69" name="Google Shape;69;p23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70" name="Google Shape;70;p2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85" name="Google Shape;85;p26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6" name="Google Shape;86;p2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18.xml"/><Relationship Id="rId1" Type="http://schemas.openxmlformats.org/officeDocument/2006/relationships/image" Target="../media/image6.png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slideLayout" Target="../slideLayouts/slideLayout4.xml"/><Relationship Id="rId26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0.xml"/><Relationship Id="rId28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2.xml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.xml"/><Relationship Id="rId29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6.xml"/><Relationship Id="rId10" Type="http://schemas.openxmlformats.org/officeDocument/2006/relationships/slideLayout" Target="../slideLayouts/slideLayout5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274"/>
                </a:srgbClr>
              </a:gs>
              <a:gs pos="36000">
                <a:srgbClr val="4CB9C3">
                  <a:alpha val="5490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12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2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  <p:sldLayoutId id="2147483666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cybernews.com/best-antivirus-software/bitdefender-antivirus-review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softwaredesignmodels370.blogspot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"/>
          <p:cNvPicPr preferRelativeResize="0"/>
          <p:nvPr/>
        </p:nvPicPr>
        <p:blipFill rotWithShape="1">
          <a:blip r:embed="rId4">
            <a:alphaModFix amt="25000"/>
          </a:blip>
          <a:srcRect b="6352" l="0" r="9083" t="425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/>
              <a:t>ESPRESSO MACHINE INTERFACE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/>
              <a:t>Phase 1 - Inception</a:t>
            </a:r>
            <a:endParaRPr/>
          </a:p>
        </p:txBody>
      </p:sp>
      <p:sp>
        <p:nvSpPr>
          <p:cNvPr id="259" name="Google Shape;259;p1"/>
          <p:cNvSpPr txBox="1"/>
          <p:nvPr>
            <p:ph idx="1" type="subTitle"/>
          </p:nvPr>
        </p:nvSpPr>
        <p:spPr>
          <a:xfrm>
            <a:off x="1154955" y="4777380"/>
            <a:ext cx="8825658" cy="1713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/>
              <a:t>GROUP NAME:  CHAMPIONS                  --  GROUP NAME ON D2L =  ICS 370-3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lang="en-US"/>
              <a:t>MEKDES GEBRECHRISTOS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Arial"/>
              <a:buChar char="•"/>
            </a:pPr>
            <a:r>
              <a:rPr lang="en-US"/>
              <a:t>AMYRA KAHIN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Arial"/>
              <a:buChar char="•"/>
            </a:pPr>
            <a:r>
              <a:rPr lang="en-US"/>
              <a:t>SAMUEL KAREEM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Arial"/>
              <a:buChar char="•"/>
            </a:pPr>
            <a:r>
              <a:rPr lang="en-US"/>
              <a:t>DAVID HANG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Arial"/>
              <a:buChar char="•"/>
            </a:pPr>
            <a:r>
              <a:rPr lang="en-US"/>
              <a:t>DANIEL KOLLES</a:t>
            </a:r>
            <a:endParaRPr/>
          </a:p>
        </p:txBody>
      </p:sp>
      <p:sp>
        <p:nvSpPr>
          <p:cNvPr id="260" name="Google Shape;260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028eb6e503_4_8"/>
          <p:cNvSpPr txBox="1"/>
          <p:nvPr>
            <p:ph type="title"/>
          </p:nvPr>
        </p:nvSpPr>
        <p:spPr>
          <a:xfrm>
            <a:off x="646100" y="452723"/>
            <a:ext cx="9404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USE CASE # 1: </a:t>
            </a:r>
            <a:r>
              <a:rPr lang="en-US"/>
              <a:t> </a:t>
            </a:r>
            <a:r>
              <a:rPr lang="en-US"/>
              <a:t>Make Espresso Drink Selection </a:t>
            </a:r>
            <a:r>
              <a:rPr lang="en-US" sz="1800"/>
              <a:t>(Cont’d)</a:t>
            </a:r>
            <a:r>
              <a:rPr lang="en-US"/>
              <a:t> </a:t>
            </a:r>
            <a:endParaRPr sz="1300"/>
          </a:p>
        </p:txBody>
      </p:sp>
      <p:graphicFrame>
        <p:nvGraphicFramePr>
          <p:cNvPr id="328" name="Google Shape;328;g2028eb6e503_4_8"/>
          <p:cNvGraphicFramePr/>
          <p:nvPr/>
        </p:nvGraphicFramePr>
        <p:xfrm>
          <a:off x="646100" y="14313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{54855BFE-1FE9-4D9E-92EA-AB110D65F615}</a:tableStyleId>
              </a:tblPr>
              <a:tblGrid>
                <a:gridCol w="3565750"/>
                <a:gridCol w="5658250"/>
              </a:tblGrid>
              <a:tr h="21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1) User click “Start”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2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2) System displays list of Espresso Drink options to select from (Coffee, Espresso, Latte,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Cappuccino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, Americano, Macchiato, Flat White, Regular Coffee, Decaf)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9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3) User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selects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 desired drink type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6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4) System displays drink size options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6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5) User selects drink size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6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6) System displays drink additive options (Milk, Vanilla, Caramel,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Peppermint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, Pumpkin Spice, Hazelnut)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6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7) User selects from available additives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6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8) System displays brew options (Single, Double,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Triple or Quad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 Shot)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6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9) User selects from brew options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6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10) System prompts user with “</a:t>
                      </a:r>
                      <a:r>
                        <a:rPr b="1" lang="en-US">
                          <a:solidFill>
                            <a:schemeClr val="lt1"/>
                          </a:solidFill>
                        </a:rPr>
                        <a:t>Brew Now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” button to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commence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 brewing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9" name="Google Shape;329;g2028eb6e503_4_8"/>
          <p:cNvSpPr txBox="1"/>
          <p:nvPr/>
        </p:nvSpPr>
        <p:spPr>
          <a:xfrm>
            <a:off x="554100" y="5940125"/>
            <a:ext cx="11083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" name="Google Shape;330;g2028eb6e503_4_8"/>
          <p:cNvSpPr txBox="1"/>
          <p:nvPr/>
        </p:nvSpPr>
        <p:spPr>
          <a:xfrm>
            <a:off x="646100" y="864975"/>
            <a:ext cx="608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 Success Scenarios</a:t>
            </a:r>
            <a:endParaRPr b="1" sz="180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" name="Google Shape;331;g2028eb6e503_4_8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028eb6e503_4_1"/>
          <p:cNvSpPr txBox="1"/>
          <p:nvPr>
            <p:ph type="title"/>
          </p:nvPr>
        </p:nvSpPr>
        <p:spPr>
          <a:xfrm>
            <a:off x="646100" y="452723"/>
            <a:ext cx="9404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USE CASE # 2: </a:t>
            </a:r>
            <a:r>
              <a:rPr lang="en-US"/>
              <a:t> Access Maintenance Menu </a:t>
            </a:r>
            <a:endParaRPr sz="1300"/>
          </a:p>
        </p:txBody>
      </p:sp>
      <p:sp>
        <p:nvSpPr>
          <p:cNvPr id="337" name="Google Shape;337;g2028eb6e503_4_1"/>
          <p:cNvSpPr txBox="1"/>
          <p:nvPr/>
        </p:nvSpPr>
        <p:spPr>
          <a:xfrm>
            <a:off x="646100" y="1384225"/>
            <a:ext cx="111291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Primary Actor:</a:t>
            </a:r>
            <a:r>
              <a:rPr lang="en-US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Service Rep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Stakeholders &amp; Interest: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Vendor - Allowing the 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espresso 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to be serviced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				Service Rep - Given access rights to perform maintenance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Preconditions:	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Service Rep has an account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				Service Rep has physical access to 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espresso 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				Service Rep has access key and knows security pin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Frequency  of Occurrence:	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 least 1 time per week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Conditions:	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Service Rep gains access to service menu and system is waiting for selection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" name="Google Shape;338;g2028eb6e503_4_1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027ecb6d0e_1_0"/>
          <p:cNvSpPr txBox="1"/>
          <p:nvPr>
            <p:ph type="title"/>
          </p:nvPr>
        </p:nvSpPr>
        <p:spPr>
          <a:xfrm>
            <a:off x="646100" y="345798"/>
            <a:ext cx="9404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USE CASE # 2: </a:t>
            </a:r>
            <a:r>
              <a:rPr lang="en-US"/>
              <a:t> Access Maintenance Menu </a:t>
            </a:r>
            <a:r>
              <a:rPr lang="en-US" sz="1800"/>
              <a:t>(Cont’d)</a:t>
            </a:r>
            <a:r>
              <a:rPr lang="en-US"/>
              <a:t> </a:t>
            </a:r>
            <a:endParaRPr sz="1300"/>
          </a:p>
        </p:txBody>
      </p:sp>
      <p:graphicFrame>
        <p:nvGraphicFramePr>
          <p:cNvPr id="344" name="Google Shape;344;g2027ecb6d0e_1_0"/>
          <p:cNvGraphicFramePr/>
          <p:nvPr/>
        </p:nvGraphicFramePr>
        <p:xfrm>
          <a:off x="736450" y="15509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{54855BFE-1FE9-4D9E-92EA-AB110D65F615}</a:tableStyleId>
              </a:tblPr>
              <a:tblGrid>
                <a:gridCol w="3565750"/>
                <a:gridCol w="5658250"/>
              </a:tblGrid>
              <a:tr h="109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1) Service Rep Press the </a:t>
                      </a:r>
                      <a:r>
                        <a:rPr lang="en-US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Maintenance</a:t>
                      </a:r>
                      <a:r>
                        <a:rPr lang="en-US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Icon </a:t>
                      </a:r>
                      <a:endParaRPr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/>
                </a:tc>
              </a:tr>
              <a:tr h="68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2) System prompts for security pin *</a:t>
                      </a:r>
                      <a:endParaRPr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/>
                </a:tc>
              </a:tr>
              <a:tr h="68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3) Service Rep enters valid pin</a:t>
                      </a:r>
                      <a:endParaRPr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/>
                </a:tc>
              </a:tr>
              <a:tr h="68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4) System validates account</a:t>
                      </a:r>
                      <a:endParaRPr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/>
                </a:tc>
              </a:tr>
              <a:tr h="104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5) System displays Maintenance menu (System Flush, Test Grind, </a:t>
                      </a:r>
                      <a:endParaRPr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   Schedule Maintenance, Error Log, and Exit)</a:t>
                      </a:r>
                      <a:endParaRPr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45" name="Google Shape;345;g2027ecb6d0e_1_0"/>
          <p:cNvSpPr txBox="1"/>
          <p:nvPr/>
        </p:nvSpPr>
        <p:spPr>
          <a:xfrm>
            <a:off x="375025" y="5838600"/>
            <a:ext cx="11083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*  Software shall timeout if no pin is entered after 10 seconds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6" name="Google Shape;346;g2027ecb6d0e_1_0"/>
          <p:cNvSpPr txBox="1"/>
          <p:nvPr/>
        </p:nvSpPr>
        <p:spPr>
          <a:xfrm>
            <a:off x="646100" y="864975"/>
            <a:ext cx="608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 Success Scenarios</a:t>
            </a:r>
            <a:endParaRPr b="1" sz="180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7" name="Google Shape;347;g2027ecb6d0e_1_0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027ecb6d0e_0_29"/>
          <p:cNvSpPr txBox="1"/>
          <p:nvPr>
            <p:ph type="title"/>
          </p:nvPr>
        </p:nvSpPr>
        <p:spPr>
          <a:xfrm>
            <a:off x="646100" y="452725"/>
            <a:ext cx="9404700" cy="54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USE CASE # 2: </a:t>
            </a:r>
            <a:r>
              <a:rPr lang="en-US"/>
              <a:t> Access Maintenance Menu </a:t>
            </a:r>
            <a:r>
              <a:rPr lang="en-US" sz="1800"/>
              <a:t>(Cont’d)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4" name="Google Shape;354;g2027ecb6d0e_0_29"/>
          <p:cNvGraphicFramePr/>
          <p:nvPr/>
        </p:nvGraphicFramePr>
        <p:xfrm>
          <a:off x="897600" y="18810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{54855BFE-1FE9-4D9E-92EA-AB110D65F615}</a:tableStyleId>
              </a:tblPr>
              <a:tblGrid>
                <a:gridCol w="3565750"/>
                <a:gridCol w="5658250"/>
              </a:tblGrid>
              <a:tr h="1676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1) Service Rep Inserts Key and opens Espresso machine</a:t>
                      </a:r>
                      <a:endParaRPr sz="15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/>
                </a:tc>
              </a:tr>
              <a:tr h="110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2) System beeps alarm to indicate access</a:t>
                      </a:r>
                      <a:endParaRPr sz="15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/>
                </a:tc>
              </a:tr>
              <a:tr h="1676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3) System displays Maintenance menu (System Flush, Test Grind, Schedule Maintenance, Error Log, and Exit)</a:t>
                      </a:r>
                      <a:endParaRPr sz="15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55" name="Google Shape;355;g2027ecb6d0e_0_29"/>
          <p:cNvSpPr txBox="1"/>
          <p:nvPr/>
        </p:nvSpPr>
        <p:spPr>
          <a:xfrm>
            <a:off x="646100" y="1104225"/>
            <a:ext cx="610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Alternate Scenarios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6" name="Google Shape;356;g2027ecb6d0e_0_29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0160b04fe8_0_20"/>
          <p:cNvSpPr txBox="1"/>
          <p:nvPr>
            <p:ph type="title"/>
          </p:nvPr>
        </p:nvSpPr>
        <p:spPr>
          <a:xfrm>
            <a:off x="534025" y="370725"/>
            <a:ext cx="94047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USE CASE # 3</a:t>
            </a:r>
            <a:r>
              <a:rPr lang="en-US"/>
              <a:t>: Custom Menu</a:t>
            </a:r>
            <a:endParaRPr sz="1300"/>
          </a:p>
        </p:txBody>
      </p:sp>
      <p:sp>
        <p:nvSpPr>
          <p:cNvPr id="362" name="Google Shape;362;g20160b04fe8_0_20"/>
          <p:cNvSpPr txBox="1"/>
          <p:nvPr>
            <p:ph idx="1" type="body"/>
          </p:nvPr>
        </p:nvSpPr>
        <p:spPr>
          <a:xfrm>
            <a:off x="534037" y="1331243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FFFF00"/>
                </a:solidFill>
              </a:rPr>
              <a:t>Primary Actor:</a:t>
            </a:r>
            <a:r>
              <a:rPr lang="en-US" sz="1800">
                <a:solidFill>
                  <a:srgbClr val="FFFF00"/>
                </a:solidFill>
              </a:rPr>
              <a:t>					</a:t>
            </a:r>
            <a:r>
              <a:rPr lang="en-US" sz="1800"/>
              <a:t>Client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rgbClr val="FFFF00"/>
                </a:solidFill>
              </a:rPr>
              <a:t>Preconditions:					</a:t>
            </a:r>
            <a:r>
              <a:rPr lang="en-US" sz="1800"/>
              <a:t>Client is at the Menu option.</a:t>
            </a:r>
            <a:endParaRPr sz="1800"/>
          </a:p>
          <a:p>
            <a:pPr indent="457200" lvl="0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Client have a login credentials associated to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								the software user interaction interface.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rgbClr val="FFFF00"/>
                </a:solidFill>
              </a:rPr>
              <a:t>Frequency  of Occurrence:</a:t>
            </a:r>
            <a:r>
              <a:rPr lang="en-US" sz="1800"/>
              <a:t>		Whenever the clients want a new variety of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								espresso 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rgbClr val="FFFF00"/>
                </a:solidFill>
              </a:rPr>
              <a:t>Success Conditions:	</a:t>
            </a:r>
            <a:r>
              <a:rPr lang="en-US" sz="1800"/>
              <a:t>		</a:t>
            </a:r>
            <a:endParaRPr sz="1800"/>
          </a:p>
          <a:p>
            <a:pPr indent="0" lvl="0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Espresso drink menu added successfully message is displayed.</a:t>
            </a:r>
            <a:endParaRPr sz="1800"/>
          </a:p>
        </p:txBody>
      </p:sp>
      <p:sp>
        <p:nvSpPr>
          <p:cNvPr id="363" name="Google Shape;363;g20160b04fe8_0_20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027ecb6d0e_0_0"/>
          <p:cNvSpPr txBox="1"/>
          <p:nvPr>
            <p:ph type="title"/>
          </p:nvPr>
        </p:nvSpPr>
        <p:spPr>
          <a:xfrm>
            <a:off x="433375" y="280550"/>
            <a:ext cx="9404700" cy="38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/>
              <a:t>USE CASE #3: </a:t>
            </a:r>
            <a:r>
              <a:rPr lang="en-US" sz="1800"/>
              <a:t>Custom Menu</a:t>
            </a:r>
            <a:endParaRPr sz="1800"/>
          </a:p>
        </p:txBody>
      </p:sp>
      <p:sp>
        <p:nvSpPr>
          <p:cNvPr id="370" name="Google Shape;370;g2027ecb6d0e_0_0"/>
          <p:cNvSpPr txBox="1"/>
          <p:nvPr>
            <p:ph idx="1" type="body"/>
          </p:nvPr>
        </p:nvSpPr>
        <p:spPr>
          <a:xfrm>
            <a:off x="433375" y="709573"/>
            <a:ext cx="8946600" cy="38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2"/>
                </a:solidFill>
              </a:rPr>
              <a:t>Main Success Scenarios</a:t>
            </a:r>
            <a:endParaRPr b="1" sz="1800">
              <a:solidFill>
                <a:schemeClr val="accent2"/>
              </a:solidFill>
            </a:endParaRPr>
          </a:p>
        </p:txBody>
      </p:sp>
      <p:graphicFrame>
        <p:nvGraphicFramePr>
          <p:cNvPr id="371" name="Google Shape;371;g2027ecb6d0e_0_0"/>
          <p:cNvGraphicFramePr/>
          <p:nvPr/>
        </p:nvGraphicFramePr>
        <p:xfrm>
          <a:off x="433375" y="12506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{54855BFE-1FE9-4D9E-92EA-AB110D65F615}</a:tableStyleId>
              </a:tblPr>
              <a:tblGrid>
                <a:gridCol w="5213500"/>
                <a:gridCol w="5193450"/>
              </a:tblGrid>
              <a:tr h="3963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AutoNum type="arabicPeriod"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Click “Start” button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2. Show list of variety of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espresso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3. Scroll down the screen the “Custom Menu” option is seen.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4. Click “Custom Menu” option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0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5. Screen display is switched to the user interaction interface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    display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6. Click “Sign up” button and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necessary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 details are filled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71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7. Screen display entries of variety of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espresso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with images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    entered users of the  software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8. Click on the variety preferred to view a user recipe details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0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9. Click “import menu” option displayed at the bottom of the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    recipe details 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10. Screen display import details and a successful message for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       import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2" name="Google Shape;372;g2027ecb6d0e_0_0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027ecb6d0e_0_8"/>
          <p:cNvSpPr txBox="1"/>
          <p:nvPr>
            <p:ph type="title"/>
          </p:nvPr>
        </p:nvSpPr>
        <p:spPr>
          <a:xfrm>
            <a:off x="526925" y="174700"/>
            <a:ext cx="9404700" cy="4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/>
              <a:t>USE CASE #3</a:t>
            </a:r>
            <a:r>
              <a:rPr lang="en-US" sz="1800"/>
              <a:t>: Custom Menu</a:t>
            </a:r>
            <a:endParaRPr sz="1800"/>
          </a:p>
        </p:txBody>
      </p:sp>
      <p:sp>
        <p:nvSpPr>
          <p:cNvPr id="379" name="Google Shape;379;g2027ecb6d0e_0_8"/>
          <p:cNvSpPr txBox="1"/>
          <p:nvPr>
            <p:ph idx="1" type="body"/>
          </p:nvPr>
        </p:nvSpPr>
        <p:spPr>
          <a:xfrm>
            <a:off x="473950" y="643300"/>
            <a:ext cx="8946600" cy="39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b="1" lang="en-US" sz="1829">
                <a:solidFill>
                  <a:schemeClr val="accent2"/>
                </a:solidFill>
              </a:rPr>
              <a:t>Alternative Scenarios</a:t>
            </a:r>
            <a:endParaRPr b="1" sz="1829">
              <a:solidFill>
                <a:schemeClr val="accent2"/>
              </a:solidFill>
            </a:endParaRPr>
          </a:p>
        </p:txBody>
      </p:sp>
      <p:graphicFrame>
        <p:nvGraphicFramePr>
          <p:cNvPr id="380" name="Google Shape;380;g2027ecb6d0e_0_8"/>
          <p:cNvGraphicFramePr/>
          <p:nvPr/>
        </p:nvGraphicFramePr>
        <p:xfrm>
          <a:off x="473950" y="1303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{54855BFE-1FE9-4D9E-92EA-AB110D65F615}</a:tableStyleId>
              </a:tblPr>
              <a:tblGrid>
                <a:gridCol w="5246275"/>
                <a:gridCol w="5301575"/>
              </a:tblGrid>
              <a:tr h="60522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AutoNum type="arabicPeriod"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Click “Social” button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2. Show the users interaction login page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3. Fill in the login credentials or click “Sign up” for new user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    accessing the users interaction interface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4. Screen display social interface with entries of variety of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    espresso with images from all users of the software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5.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 Click on the variety preferred to view a user recipe details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274300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1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6. Screen displays the selected user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espresso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variety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    description, images attached, and an “Import Menu” at the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    bottom after the description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7.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Click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 “Import Menu” option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8.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Screen display import details and a successful message for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    import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1" name="Google Shape;381;g2027ecb6d0e_0_8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0160b04fe8_0_25"/>
          <p:cNvSpPr txBox="1"/>
          <p:nvPr>
            <p:ph type="title"/>
          </p:nvPr>
        </p:nvSpPr>
        <p:spPr>
          <a:xfrm>
            <a:off x="637225" y="452722"/>
            <a:ext cx="94137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USE CASE # 4</a:t>
            </a:r>
            <a:r>
              <a:rPr lang="en-US"/>
              <a:t>: Place Order Payment</a:t>
            </a:r>
            <a:br>
              <a:rPr lang="en-US"/>
            </a:br>
            <a:endParaRPr sz="1300"/>
          </a:p>
        </p:txBody>
      </p:sp>
      <p:sp>
        <p:nvSpPr>
          <p:cNvPr id="387" name="Google Shape;387;g20160b04fe8_0_25"/>
          <p:cNvSpPr txBox="1"/>
          <p:nvPr>
            <p:ph idx="1" type="body"/>
          </p:nvPr>
        </p:nvSpPr>
        <p:spPr>
          <a:xfrm>
            <a:off x="675075" y="1179925"/>
            <a:ext cx="10479300" cy="50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100">
                <a:solidFill>
                  <a:srgbClr val="FFFF00"/>
                </a:solidFill>
              </a:rPr>
              <a:t>Primary Actor:</a:t>
            </a:r>
            <a:r>
              <a:rPr lang="en-US" sz="2100"/>
              <a:t> 				Client</a:t>
            </a:r>
            <a:endParaRPr sz="21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100">
                <a:solidFill>
                  <a:srgbClr val="FFFF00"/>
                </a:solidFill>
              </a:rPr>
              <a:t>Preconditions:</a:t>
            </a:r>
            <a:r>
              <a:rPr lang="en-US" sz="2100"/>
              <a:t> 				Client has selected an </a:t>
            </a:r>
            <a:r>
              <a:rPr lang="en-US" sz="2100"/>
              <a:t>espresso </a:t>
            </a:r>
            <a:r>
              <a:rPr lang="en-US" sz="2100"/>
              <a:t>beverage</a:t>
            </a:r>
            <a:endParaRPr sz="21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00"/>
                </a:solidFill>
              </a:rPr>
              <a:t>Success Conditions: 			</a:t>
            </a:r>
            <a:r>
              <a:rPr lang="en-US" sz="2100"/>
              <a:t>Client has a payment pending with their order</a:t>
            </a:r>
            <a:endParaRPr sz="21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00"/>
                </a:solidFill>
              </a:rPr>
              <a:t>Frequency of Occurrence:</a:t>
            </a:r>
            <a:r>
              <a:rPr lang="en-US" sz="2100"/>
              <a:t> 	Once per espresso order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20160b04fe8_0_25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028eb6e503_1_0"/>
          <p:cNvSpPr txBox="1"/>
          <p:nvPr>
            <p:ph type="title"/>
          </p:nvPr>
        </p:nvSpPr>
        <p:spPr>
          <a:xfrm>
            <a:off x="646100" y="452726"/>
            <a:ext cx="9404700" cy="82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USE CASE # 4</a:t>
            </a:r>
            <a:r>
              <a:rPr lang="en-US"/>
              <a:t>: Place Order Payment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Main Success Scenario</a:t>
            </a:r>
            <a:endParaRPr b="1">
              <a:solidFill>
                <a:schemeClr val="accent2"/>
              </a:solidFill>
            </a:endParaRPr>
          </a:p>
        </p:txBody>
      </p:sp>
      <p:graphicFrame>
        <p:nvGraphicFramePr>
          <p:cNvPr id="395" name="Google Shape;395;g2028eb6e503_1_0"/>
          <p:cNvGraphicFramePr/>
          <p:nvPr/>
        </p:nvGraphicFramePr>
        <p:xfrm>
          <a:off x="756900" y="143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{54855BFE-1FE9-4D9E-92EA-AB110D65F615}</a:tableStyleId>
              </a:tblPr>
              <a:tblGrid>
                <a:gridCol w="5143500"/>
                <a:gridCol w="5143500"/>
              </a:tblGrid>
              <a:tr h="83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1. Client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clicks “Proceed to Pay” button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26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2.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 System display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Contactless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 Payment Options (Google pay, Apple Pay)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3.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Client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clicks on payment option of choice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4. System displays “Pay Now” message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5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. Client applies contactless payment device at terminal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3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6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. System creates payment request associated with their order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5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7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. System displays order details and payment amount to user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6" name="Google Shape;396;g2028eb6e503_1_0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028eb6e503_1_9"/>
          <p:cNvSpPr txBox="1"/>
          <p:nvPr>
            <p:ph type="title"/>
          </p:nvPr>
        </p:nvSpPr>
        <p:spPr>
          <a:xfrm>
            <a:off x="646100" y="452722"/>
            <a:ext cx="9404700" cy="80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USE CASE # 4:</a:t>
            </a:r>
            <a:r>
              <a:rPr lang="en-US"/>
              <a:t> Place Order Payment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accent2"/>
                </a:solidFill>
              </a:rPr>
              <a:t>Alternate Success Scenario</a:t>
            </a:r>
            <a:endParaRPr b="1">
              <a:solidFill>
                <a:schemeClr val="accent2"/>
              </a:solidFill>
            </a:endParaRPr>
          </a:p>
        </p:txBody>
      </p:sp>
      <p:graphicFrame>
        <p:nvGraphicFramePr>
          <p:cNvPr id="403" name="Google Shape;403;g2028eb6e503_1_9"/>
          <p:cNvGraphicFramePr/>
          <p:nvPr/>
        </p:nvGraphicFramePr>
        <p:xfrm>
          <a:off x="952500" y="13995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{54855BFE-1FE9-4D9E-92EA-AB110D65F615}</a:tableStyleId>
              </a:tblPr>
              <a:tblGrid>
                <a:gridCol w="5143500"/>
                <a:gridCol w="5143500"/>
              </a:tblGrid>
              <a:tr h="48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1. Client clicks “Sign in” button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8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2.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System s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hows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login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 screen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8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3.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Client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inputs valid username and password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8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4. System validates account credentials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8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5. System logs user into the account registered with username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6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6.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System s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hows payment options saved within the user’s account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8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7.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Client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clicks on saved payment method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5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8. System creates payment request associated with their espresso order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5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9.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System displays order details and payment amount to user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4" name="Google Shape;404;g2028eb6e503_1_9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fc276d739d_2_56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n-US"/>
              <a:t>Introduction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We’re designing and creating customized software interfaces for vendor specific applications or Kiosk.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t/>
            </a:r>
            <a:endParaRPr/>
          </a:p>
        </p:txBody>
      </p:sp>
      <p:sp>
        <p:nvSpPr>
          <p:cNvPr id="266" name="Google Shape;266;g1fc276d739d_2_56"/>
          <p:cNvSpPr txBox="1"/>
          <p:nvPr>
            <p:ph idx="1" type="body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Company Name :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b="1" lang="en-US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Bright Start Software Design Inc</a:t>
            </a:r>
            <a:r>
              <a:rPr lang="en-US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►"/>
            </a:pPr>
            <a:r>
              <a:rPr lang="en-US"/>
              <a:t>Bright Start software design provides high quality, and high tech dispenser Interfaces to customers. Our product is programmable which consist of a variety of features.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fc276d739d_2_56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fc276d739d_2_32"/>
          <p:cNvSpPr txBox="1"/>
          <p:nvPr>
            <p:ph type="title"/>
          </p:nvPr>
        </p:nvSpPr>
        <p:spPr>
          <a:xfrm>
            <a:off x="646100" y="452721"/>
            <a:ext cx="9404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Analysis of the critical non-functional requirements </a:t>
            </a:r>
            <a:endParaRPr b="1"/>
          </a:p>
        </p:txBody>
      </p:sp>
      <p:sp>
        <p:nvSpPr>
          <p:cNvPr id="410" name="Google Shape;410;g1fc276d739d_2_32"/>
          <p:cNvSpPr txBox="1"/>
          <p:nvPr>
            <p:ph idx="1" type="body"/>
          </p:nvPr>
        </p:nvSpPr>
        <p:spPr>
          <a:xfrm>
            <a:off x="1103300" y="1196050"/>
            <a:ext cx="8946600" cy="54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➢"/>
            </a:pPr>
            <a:r>
              <a:rPr lang="en-US"/>
              <a:t>Performance: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○"/>
            </a:pPr>
            <a:r>
              <a:rPr lang="en-US"/>
              <a:t>The software have a response time of 1000 ms </a:t>
            </a:r>
            <a:r>
              <a:rPr lang="en-US"/>
              <a:t>or less rendering text and images to the display (e.g. displaying menus)</a:t>
            </a:r>
            <a:r>
              <a:rPr lang="en-US"/>
              <a:t>. 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➢"/>
            </a:pPr>
            <a:r>
              <a:rPr lang="en-US"/>
              <a:t>Usability: 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○"/>
            </a:pPr>
            <a:r>
              <a:rPr lang="en-US"/>
              <a:t>The software shall display images of specialty of espresso drink selections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➢"/>
            </a:pPr>
            <a:r>
              <a:rPr lang="en-US"/>
              <a:t>Reliability: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○"/>
            </a:pPr>
            <a:r>
              <a:rPr lang="en-US"/>
              <a:t>The software shall maintain optimal performance and response of 98% without critical failure.  Any errors detected shall be logged to NVM.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➢"/>
            </a:pPr>
            <a:r>
              <a:rPr lang="en-US"/>
              <a:t>Compatibility: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○"/>
            </a:pPr>
            <a:r>
              <a:rPr lang="en-US"/>
              <a:t>The software shall support and render without modification on table devices running Android versions 12 or newer.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➢"/>
            </a:pPr>
            <a:r>
              <a:rPr lang="en-US"/>
              <a:t>Supportability: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○"/>
            </a:pPr>
            <a:r>
              <a:rPr lang="en-US"/>
              <a:t>The software shall support the ability log system errors.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11" name="Google Shape;411;g1fc276d739d_2_32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fc276d739d_2_27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Buy and/or build?</a:t>
            </a:r>
            <a:endParaRPr b="1"/>
          </a:p>
        </p:txBody>
      </p:sp>
      <p:sp>
        <p:nvSpPr>
          <p:cNvPr id="417" name="Google Shape;417;g1fc276d739d_2_27"/>
          <p:cNvSpPr txBox="1"/>
          <p:nvPr>
            <p:ph idx="1" type="body"/>
          </p:nvPr>
        </p:nvSpPr>
        <p:spPr>
          <a:xfrm>
            <a:off x="1103300" y="1281676"/>
            <a:ext cx="8946600" cy="49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We decided to Build.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Reason: </a:t>
            </a:r>
            <a:r>
              <a:rPr lang="en-US" sz="2000"/>
              <a:t>Based on details outlined in our business case.  </a:t>
            </a:r>
            <a:endParaRPr sz="2000"/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 sz="2000"/>
              <a:t>Cost effective</a:t>
            </a:r>
            <a:endParaRPr sz="2000"/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 sz="2000"/>
              <a:t>Development Team will meet customer time frame</a:t>
            </a:r>
            <a:endParaRPr sz="2000"/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 sz="2000"/>
              <a:t>Within Budget Guidelines</a:t>
            </a:r>
            <a:endParaRPr sz="2000"/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 sz="2000"/>
              <a:t>Outsourcing would incur additional expenses</a:t>
            </a:r>
            <a:endParaRPr sz="2000"/>
          </a:p>
          <a:p>
            <a:pPr indent="-355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Communication barriers</a:t>
            </a:r>
            <a:endParaRPr sz="2000"/>
          </a:p>
          <a:p>
            <a:pPr indent="-355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Time constraints (Consultants availability)</a:t>
            </a:r>
            <a:endParaRPr sz="2000"/>
          </a:p>
          <a:p>
            <a:pPr indent="-355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Marketing research costs</a:t>
            </a:r>
            <a:endParaRPr sz="2000"/>
          </a:p>
          <a:p>
            <a:pPr indent="-355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Security Issues (code sharing, etc.)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1fc276d739d_2_27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fc276d739d_2_22"/>
          <p:cNvSpPr txBox="1"/>
          <p:nvPr>
            <p:ph type="title"/>
          </p:nvPr>
        </p:nvSpPr>
        <p:spPr>
          <a:xfrm>
            <a:off x="646100" y="452721"/>
            <a:ext cx="9404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Order of Magnitude of Cost</a:t>
            </a:r>
            <a:endParaRPr b="1"/>
          </a:p>
        </p:txBody>
      </p:sp>
      <p:sp>
        <p:nvSpPr>
          <p:cNvPr id="424" name="Google Shape;424;g1fc276d739d_2_22"/>
          <p:cNvSpPr txBox="1"/>
          <p:nvPr>
            <p:ph idx="1" type="body"/>
          </p:nvPr>
        </p:nvSpPr>
        <p:spPr>
          <a:xfrm>
            <a:off x="1103300" y="1260976"/>
            <a:ext cx="8946600" cy="49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Based on the Business </a:t>
            </a:r>
            <a:r>
              <a:rPr lang="en-US"/>
              <a:t>Expenses</a:t>
            </a:r>
            <a:r>
              <a:rPr lang="en-US"/>
              <a:t> provided, including fixed cost and the timeline, we expect total cost estimates to be: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  <a:p>
            <a:pPr indent="-32004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$ </a:t>
            </a:r>
            <a:r>
              <a:rPr lang="en-US"/>
              <a:t>1,161,600 +</a:t>
            </a:r>
            <a:r>
              <a:rPr lang="en-US"/>
              <a:t> %50 =  ~ $1.8 million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20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b="1" lang="en-US"/>
              <a:t>Justification:</a:t>
            </a:r>
            <a:endParaRPr b="1"/>
          </a:p>
          <a:p>
            <a:pPr indent="-32004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Prior e</a:t>
            </a:r>
            <a:r>
              <a:rPr lang="en-US"/>
              <a:t>xperience implementing solutions for other vendors </a:t>
            </a:r>
            <a:endParaRPr/>
          </a:p>
          <a:p>
            <a:pPr indent="-320039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○"/>
            </a:pPr>
            <a:r>
              <a:rPr lang="en-US"/>
              <a:t>Projects were </a:t>
            </a:r>
            <a:r>
              <a:rPr lang="en-US"/>
              <a:t>similar in development in terms of  cost, staffing, etc.</a:t>
            </a:r>
            <a:endParaRPr/>
          </a:p>
          <a:p>
            <a:pPr indent="-32004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Still in Phase 1 - Inception.  Conversations with Stakeholders could change scope.</a:t>
            </a:r>
            <a:endParaRPr/>
          </a:p>
          <a:p>
            <a:pPr indent="-32004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Estimate Accounts for Risk and Mitigation items mentioned (staff shortage, vacation, etc.)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* Will revisit estimates periodically as project progresses</a:t>
            </a:r>
            <a:endParaRPr sz="1200"/>
          </a:p>
        </p:txBody>
      </p:sp>
      <p:sp>
        <p:nvSpPr>
          <p:cNvPr id="425" name="Google Shape;425;g1fc276d739d_2_22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c276d739d_2_17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Should we proceed or stop? </a:t>
            </a:r>
            <a:endParaRPr b="1"/>
          </a:p>
        </p:txBody>
      </p:sp>
      <p:sp>
        <p:nvSpPr>
          <p:cNvPr id="431" name="Google Shape;431;g1fc276d739d_2_17"/>
          <p:cNvSpPr txBox="1"/>
          <p:nvPr>
            <p:ph idx="1" type="body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54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40"/>
              <a:buChar char="●"/>
            </a:pPr>
            <a:r>
              <a:rPr lang="en-US" sz="2400"/>
              <a:t>Team decided to Proceed</a:t>
            </a:r>
            <a:endParaRPr sz="2400"/>
          </a:p>
          <a:p>
            <a:pPr indent="-34544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40"/>
              <a:buChar char="○"/>
            </a:pPr>
            <a:r>
              <a:rPr lang="en-US" sz="2200"/>
              <a:t>Reasons:</a:t>
            </a:r>
            <a:endParaRPr sz="2200"/>
          </a:p>
          <a:p>
            <a:pPr indent="-345439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40"/>
              <a:buChar char="■"/>
            </a:pPr>
            <a:r>
              <a:rPr lang="en-US" sz="2000"/>
              <a:t>Expenses are justified (Will create expected revenue)</a:t>
            </a:r>
            <a:endParaRPr sz="2000"/>
          </a:p>
          <a:p>
            <a:pPr indent="-345439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40"/>
              <a:buChar char="■"/>
            </a:pPr>
            <a:r>
              <a:rPr lang="en-US" sz="2000"/>
              <a:t>Resources are sufficient for development of the product and to meet delivery targets</a:t>
            </a:r>
            <a:endParaRPr sz="2000"/>
          </a:p>
        </p:txBody>
      </p:sp>
      <p:sp>
        <p:nvSpPr>
          <p:cNvPr id="432" name="Google Shape;432;g1fc276d739d_2_17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0481468f74_0_0"/>
          <p:cNvSpPr txBox="1"/>
          <p:nvPr>
            <p:ph type="title"/>
          </p:nvPr>
        </p:nvSpPr>
        <p:spPr>
          <a:xfrm>
            <a:off x="4054950" y="533469"/>
            <a:ext cx="40821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Estimates/Proposed schedule</a:t>
            </a:r>
            <a:endParaRPr b="1" sz="2000"/>
          </a:p>
        </p:txBody>
      </p:sp>
      <p:sp>
        <p:nvSpPr>
          <p:cNvPr id="438" name="Google Shape;438;g20481468f74_0_0"/>
          <p:cNvSpPr txBox="1"/>
          <p:nvPr>
            <p:ph idx="1" type="body"/>
          </p:nvPr>
        </p:nvSpPr>
        <p:spPr>
          <a:xfrm>
            <a:off x="166074" y="1507772"/>
            <a:ext cx="2141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Q1</a:t>
            </a:r>
            <a:endParaRPr/>
          </a:p>
        </p:txBody>
      </p:sp>
      <p:sp>
        <p:nvSpPr>
          <p:cNvPr id="439" name="Google Shape;439;g20481468f74_0_0"/>
          <p:cNvSpPr txBox="1"/>
          <p:nvPr>
            <p:ph idx="12" type="sldNum"/>
          </p:nvPr>
        </p:nvSpPr>
        <p:spPr>
          <a:xfrm>
            <a:off x="10349150" y="643875"/>
            <a:ext cx="78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2800"/>
              <a:t>‹#›</a:t>
            </a:fld>
            <a:endParaRPr sz="2800"/>
          </a:p>
        </p:txBody>
      </p:sp>
      <p:sp>
        <p:nvSpPr>
          <p:cNvPr id="440" name="Google Shape;440;g20481468f74_0_0"/>
          <p:cNvSpPr txBox="1"/>
          <p:nvPr>
            <p:ph idx="2" type="body"/>
          </p:nvPr>
        </p:nvSpPr>
        <p:spPr>
          <a:xfrm>
            <a:off x="732131" y="2584097"/>
            <a:ext cx="2141700" cy="51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Q2</a:t>
            </a:r>
            <a:endParaRPr/>
          </a:p>
        </p:txBody>
      </p:sp>
      <p:sp>
        <p:nvSpPr>
          <p:cNvPr id="441" name="Google Shape;441;g20481468f74_0_0"/>
          <p:cNvSpPr txBox="1"/>
          <p:nvPr>
            <p:ph idx="3" type="body"/>
          </p:nvPr>
        </p:nvSpPr>
        <p:spPr>
          <a:xfrm>
            <a:off x="1338556" y="3660422"/>
            <a:ext cx="2141700" cy="51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Q3</a:t>
            </a:r>
            <a:endParaRPr/>
          </a:p>
        </p:txBody>
      </p:sp>
      <p:sp>
        <p:nvSpPr>
          <p:cNvPr id="442" name="Google Shape;442;g20481468f74_0_0"/>
          <p:cNvSpPr txBox="1"/>
          <p:nvPr>
            <p:ph idx="4" type="body"/>
          </p:nvPr>
        </p:nvSpPr>
        <p:spPr>
          <a:xfrm>
            <a:off x="1922756" y="4736748"/>
            <a:ext cx="2141700" cy="51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Q4</a:t>
            </a:r>
            <a:endParaRPr/>
          </a:p>
        </p:txBody>
      </p:sp>
      <p:sp>
        <p:nvSpPr>
          <p:cNvPr id="443" name="Google Shape;443;g20481468f74_0_0"/>
          <p:cNvSpPr txBox="1"/>
          <p:nvPr>
            <p:ph idx="5" type="body"/>
          </p:nvPr>
        </p:nvSpPr>
        <p:spPr>
          <a:xfrm>
            <a:off x="4401536" y="1613528"/>
            <a:ext cx="5102700" cy="101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852"/>
              <a:buNone/>
            </a:pPr>
            <a:r>
              <a:rPr b="1" lang="en-US" sz="1500"/>
              <a:t>Pre Launch</a:t>
            </a:r>
            <a:endParaRPr b="1" sz="1500"/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Discovery</a:t>
            </a:r>
            <a:endParaRPr sz="1500"/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Planning</a:t>
            </a:r>
            <a:endParaRPr sz="1500"/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Marketing Plan</a:t>
            </a:r>
            <a:endParaRPr sz="1500"/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Creative Brief</a:t>
            </a:r>
            <a:endParaRPr sz="1500"/>
          </a:p>
        </p:txBody>
      </p:sp>
      <p:sp>
        <p:nvSpPr>
          <p:cNvPr id="444" name="Google Shape;444;g20481468f74_0_0"/>
          <p:cNvSpPr txBox="1"/>
          <p:nvPr>
            <p:ph idx="6" type="body"/>
          </p:nvPr>
        </p:nvSpPr>
        <p:spPr>
          <a:xfrm>
            <a:off x="4986029" y="2682564"/>
            <a:ext cx="5102700" cy="101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None/>
            </a:pPr>
            <a:r>
              <a:rPr b="1" lang="en-US" sz="2000"/>
              <a:t>During Launch</a:t>
            </a:r>
            <a:endParaRPr b="1" sz="2000"/>
          </a:p>
          <a:p>
            <a:pPr indent="-2994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2000"/>
              <a:buChar char="●"/>
            </a:pPr>
            <a:r>
              <a:rPr lang="en-US" sz="2000"/>
              <a:t>Creative Development</a:t>
            </a:r>
            <a:endParaRPr sz="2000"/>
          </a:p>
          <a:p>
            <a:pPr indent="-2994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2000"/>
              <a:buChar char="●"/>
            </a:pPr>
            <a:r>
              <a:rPr lang="en-US" sz="2000"/>
              <a:t>Campaign Execution</a:t>
            </a:r>
            <a:endParaRPr sz="2000"/>
          </a:p>
          <a:p>
            <a:pPr indent="-2994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2000"/>
              <a:buChar char="●"/>
            </a:pPr>
            <a:r>
              <a:rPr lang="en-US" sz="2000"/>
              <a:t>Key Metrics Tracking</a:t>
            </a:r>
            <a:endParaRPr/>
          </a:p>
        </p:txBody>
      </p:sp>
      <p:sp>
        <p:nvSpPr>
          <p:cNvPr id="445" name="Google Shape;445;g20481468f74_0_0"/>
          <p:cNvSpPr txBox="1"/>
          <p:nvPr>
            <p:ph idx="7" type="body"/>
          </p:nvPr>
        </p:nvSpPr>
        <p:spPr>
          <a:xfrm>
            <a:off x="5576938" y="3755394"/>
            <a:ext cx="5102700" cy="101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During Launch (Iterative Activities)</a:t>
            </a:r>
            <a:endParaRPr b="1"/>
          </a:p>
          <a:p>
            <a:pPr indent="-294386" lvl="0" marL="457200" rtl="0" algn="l">
              <a:spcBef>
                <a:spcPts val="1000"/>
              </a:spcBef>
              <a:spcAft>
                <a:spcPts val="0"/>
              </a:spcAft>
              <a:buSzPct val="80000"/>
              <a:buChar char="●"/>
            </a:pPr>
            <a:r>
              <a:rPr lang="en-US"/>
              <a:t>Development Process</a:t>
            </a:r>
            <a:endParaRPr/>
          </a:p>
          <a:p>
            <a:pPr indent="-294386" lvl="0" marL="457200" rtl="0" algn="l">
              <a:spcBef>
                <a:spcPts val="0"/>
              </a:spcBef>
              <a:spcAft>
                <a:spcPts val="0"/>
              </a:spcAft>
              <a:buSzPct val="80000"/>
              <a:buChar char="●"/>
            </a:pPr>
            <a:r>
              <a:rPr lang="en-US"/>
              <a:t>Testing</a:t>
            </a:r>
            <a:endParaRPr/>
          </a:p>
          <a:p>
            <a:pPr indent="-294386" lvl="0" marL="457200" rtl="0" algn="l">
              <a:spcBef>
                <a:spcPts val="0"/>
              </a:spcBef>
              <a:spcAft>
                <a:spcPts val="0"/>
              </a:spcAft>
              <a:buSzPct val="80000"/>
              <a:buChar char="●"/>
            </a:pPr>
            <a:r>
              <a:rPr lang="en-US"/>
              <a:t>Report Status with Project Managers</a:t>
            </a:r>
            <a:endParaRPr/>
          </a:p>
          <a:p>
            <a:pPr indent="-294386" lvl="0" marL="457200" rtl="0" algn="l">
              <a:spcBef>
                <a:spcPts val="0"/>
              </a:spcBef>
              <a:spcAft>
                <a:spcPts val="0"/>
              </a:spcAft>
              <a:buSzPct val="80000"/>
              <a:buChar char="●"/>
            </a:pPr>
            <a:r>
              <a:rPr lang="en-US"/>
              <a:t>Obtain feedback from Stakeholders</a:t>
            </a:r>
            <a:endParaRPr/>
          </a:p>
        </p:txBody>
      </p:sp>
      <p:sp>
        <p:nvSpPr>
          <p:cNvPr id="446" name="Google Shape;446;g20481468f74_0_0"/>
          <p:cNvSpPr txBox="1"/>
          <p:nvPr>
            <p:ph idx="8" type="body"/>
          </p:nvPr>
        </p:nvSpPr>
        <p:spPr>
          <a:xfrm>
            <a:off x="6175280" y="4824430"/>
            <a:ext cx="5102700" cy="101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en-US" sz="2000"/>
              <a:t>Post Launch</a:t>
            </a:r>
            <a:endParaRPr b="1" sz="2000"/>
          </a:p>
          <a:p>
            <a:pPr indent="-2994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2000"/>
              <a:buChar char="●"/>
            </a:pPr>
            <a:r>
              <a:rPr lang="en-US" sz="2000"/>
              <a:t>Measure Impact</a:t>
            </a:r>
            <a:endParaRPr sz="2000"/>
          </a:p>
          <a:p>
            <a:pPr indent="-2994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2000"/>
              <a:buChar char="●"/>
            </a:pPr>
            <a:r>
              <a:rPr lang="en-US" sz="2000"/>
              <a:t>Post Blog about our product</a:t>
            </a:r>
            <a:endParaRPr sz="2000"/>
          </a:p>
          <a:p>
            <a:pPr indent="-2994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2000"/>
              <a:buChar char="●"/>
            </a:pPr>
            <a:r>
              <a:rPr lang="en-US" sz="2000"/>
              <a:t>Case Study Success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fc276d739d_2_7"/>
          <p:cNvSpPr txBox="1"/>
          <p:nvPr>
            <p:ph type="title"/>
          </p:nvPr>
        </p:nvSpPr>
        <p:spPr>
          <a:xfrm>
            <a:off x="646100" y="452726"/>
            <a:ext cx="94047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Results of prototyping</a:t>
            </a:r>
            <a:endParaRPr b="1"/>
          </a:p>
        </p:txBody>
      </p:sp>
      <p:sp>
        <p:nvSpPr>
          <p:cNvPr id="452" name="Google Shape;452;g1fc276d739d_2_7"/>
          <p:cNvSpPr txBox="1"/>
          <p:nvPr>
            <p:ph idx="1" type="body"/>
          </p:nvPr>
        </p:nvSpPr>
        <p:spPr>
          <a:xfrm>
            <a:off x="1103300" y="1144325"/>
            <a:ext cx="8946600" cy="55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►"/>
            </a:pPr>
            <a:r>
              <a:rPr lang="en-US"/>
              <a:t>Some </a:t>
            </a:r>
            <a:r>
              <a:rPr lang="en-US"/>
              <a:t>prototyping</a:t>
            </a:r>
            <a:r>
              <a:rPr lang="en-US"/>
              <a:t> was performed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►"/>
            </a:pPr>
            <a:r>
              <a:rPr lang="en-US" sz="2000"/>
              <a:t>Proof of concept drawings and modeling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►"/>
            </a:pPr>
            <a:r>
              <a:rPr lang="en-US" sz="2000"/>
              <a:t>Verified with Stakeholders using multiple iterations, </a:t>
            </a:r>
            <a:r>
              <a:rPr lang="en-US" sz="2000"/>
              <a:t>Storyboarding</a:t>
            </a:r>
            <a:r>
              <a:rPr lang="en-US" sz="2000"/>
              <a:t>, etc.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►"/>
            </a:pPr>
            <a:r>
              <a:rPr lang="en-US" sz="2000"/>
              <a:t>Stakeholders</a:t>
            </a:r>
            <a:r>
              <a:rPr lang="en-US" sz="2000"/>
              <a:t> agreed on the approach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►"/>
            </a:pPr>
            <a:r>
              <a:rPr lang="en-US" sz="2000"/>
              <a:t>Future iterations of the design may require additional prototypes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87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87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t/>
            </a:r>
            <a:endParaRPr sz="1500"/>
          </a:p>
        </p:txBody>
      </p:sp>
      <p:sp>
        <p:nvSpPr>
          <p:cNvPr id="453" name="Google Shape;453;g1fc276d739d_2_7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81777c58e_0_0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Assumptions!</a:t>
            </a:r>
            <a:endParaRPr b="1"/>
          </a:p>
        </p:txBody>
      </p:sp>
      <p:sp>
        <p:nvSpPr>
          <p:cNvPr id="460" name="Google Shape;460;g1d81777c58e_0_0"/>
          <p:cNvSpPr txBox="1"/>
          <p:nvPr>
            <p:ph idx="1" type="body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➢"/>
            </a:pPr>
            <a:r>
              <a:rPr lang="en-US"/>
              <a:t>End users of the </a:t>
            </a:r>
            <a:r>
              <a:rPr lang="en-US"/>
              <a:t>machine</a:t>
            </a:r>
            <a:r>
              <a:rPr lang="en-US"/>
              <a:t> like espresso or </a:t>
            </a:r>
            <a:r>
              <a:rPr lang="en-US"/>
              <a:t>espresso </a:t>
            </a:r>
            <a:r>
              <a:rPr lang="en-US"/>
              <a:t>flavored drinks </a:t>
            </a:r>
            <a:endParaRPr/>
          </a:p>
          <a:p>
            <a:pPr indent="-320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➢"/>
            </a:pPr>
            <a:r>
              <a:rPr lang="en-US"/>
              <a:t>End users can associate images with </a:t>
            </a:r>
            <a:r>
              <a:rPr lang="en-US"/>
              <a:t>espresso </a:t>
            </a:r>
            <a:r>
              <a:rPr lang="en-US"/>
              <a:t>types </a:t>
            </a:r>
            <a:endParaRPr/>
          </a:p>
          <a:p>
            <a:pPr indent="-320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➢"/>
            </a:pPr>
            <a:r>
              <a:rPr lang="en-US"/>
              <a:t>End users understand how to use a touch screen </a:t>
            </a:r>
            <a:endParaRPr/>
          </a:p>
          <a:p>
            <a:pPr indent="-320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➢"/>
            </a:pPr>
            <a:r>
              <a:rPr lang="en-US"/>
              <a:t>End user knows the drinks dispensed are hot </a:t>
            </a:r>
            <a:endParaRPr/>
          </a:p>
        </p:txBody>
      </p:sp>
      <p:sp>
        <p:nvSpPr>
          <p:cNvPr id="461" name="Google Shape;461;g1d81777c58e_0_0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n-US"/>
              <a:t>Risks and Risk Mitigation</a:t>
            </a:r>
            <a:endParaRPr b="1"/>
          </a:p>
        </p:txBody>
      </p:sp>
      <p:sp>
        <p:nvSpPr>
          <p:cNvPr id="467" name="Google Shape;467;p4"/>
          <p:cNvSpPr txBox="1"/>
          <p:nvPr>
            <p:ph idx="1" type="body"/>
          </p:nvPr>
        </p:nvSpPr>
        <p:spPr>
          <a:xfrm>
            <a:off x="1103300" y="1206675"/>
            <a:ext cx="8946600" cy="50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81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➢"/>
            </a:pPr>
            <a:r>
              <a:rPr b="1" lang="en-US" sz="2600"/>
              <a:t>Risks: </a:t>
            </a:r>
            <a:endParaRPr b="1" sz="2600"/>
          </a:p>
          <a:p>
            <a:pPr indent="-35814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○"/>
            </a:pPr>
            <a:r>
              <a:rPr lang="en-US" sz="2400"/>
              <a:t>Possible lack of </a:t>
            </a:r>
            <a:r>
              <a:rPr lang="en-US" sz="2400"/>
              <a:t>resources at times.  We have a small team</a:t>
            </a:r>
            <a:endParaRPr sz="2400"/>
          </a:p>
          <a:p>
            <a:pPr indent="-358139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■"/>
            </a:pPr>
            <a:r>
              <a:rPr lang="en-US" sz="2200"/>
              <a:t>Vacation,  Sick leave</a:t>
            </a:r>
            <a:endParaRPr sz="2200"/>
          </a:p>
          <a:p>
            <a:pPr indent="-35814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○"/>
            </a:pPr>
            <a:r>
              <a:rPr lang="en-US" sz="2400"/>
              <a:t>Cost Estimates May Change in the future due to:</a:t>
            </a:r>
            <a:endParaRPr sz="2400"/>
          </a:p>
          <a:p>
            <a:pPr indent="-358139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■"/>
            </a:pPr>
            <a:r>
              <a:rPr lang="en-US" sz="2200"/>
              <a:t>Vendor requirement changes</a:t>
            </a:r>
            <a:endParaRPr sz="2200"/>
          </a:p>
          <a:p>
            <a:pPr indent="-358139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■"/>
            </a:pPr>
            <a:r>
              <a:rPr lang="en-US" sz="2200"/>
              <a:t>Supply chain constraints on hardware</a:t>
            </a:r>
            <a:endParaRPr sz="2200"/>
          </a:p>
          <a:p>
            <a:pPr indent="-35814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○"/>
            </a:pPr>
            <a:r>
              <a:rPr lang="en-US" sz="2400"/>
              <a:t>Cyber Attack (Post Release)</a:t>
            </a:r>
            <a:endParaRPr sz="2400"/>
          </a:p>
          <a:p>
            <a:pPr indent="-358139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■"/>
            </a:pPr>
            <a:r>
              <a:rPr lang="en-US" sz="2200"/>
              <a:t>Identity theft on clients, Ransomware</a:t>
            </a:r>
            <a:endParaRPr sz="2200"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Char char="○"/>
            </a:pPr>
            <a:r>
              <a:rPr lang="en-US" sz="2400"/>
              <a:t>Interface Software will only work with the approved list of espresso machine vendors</a:t>
            </a:r>
            <a:endParaRPr/>
          </a:p>
          <a:p>
            <a:pPr indent="-320039" lvl="2" marL="1371600" rtl="0" algn="l"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-US"/>
              <a:t>Electrical and mechanical characteristics of vending machines must be communicated with software development team</a:t>
            </a:r>
            <a:endParaRPr sz="2200"/>
          </a:p>
        </p:txBody>
      </p:sp>
      <p:sp>
        <p:nvSpPr>
          <p:cNvPr id="468" name="Google Shape;468;p4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037f9b6828_3_0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n-US"/>
              <a:t>Risks and Risk Mitigation </a:t>
            </a:r>
            <a:r>
              <a:rPr lang="en-US" sz="1800"/>
              <a:t>(Cont’d)</a:t>
            </a:r>
            <a:endParaRPr b="1"/>
          </a:p>
        </p:txBody>
      </p:sp>
      <p:sp>
        <p:nvSpPr>
          <p:cNvPr id="474" name="Google Shape;474;g2037f9b6828_3_0"/>
          <p:cNvSpPr txBox="1"/>
          <p:nvPr>
            <p:ph idx="1" type="body"/>
          </p:nvPr>
        </p:nvSpPr>
        <p:spPr>
          <a:xfrm>
            <a:off x="1103300" y="1206675"/>
            <a:ext cx="8946600" cy="50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b="1" lang="en-US" sz="2200"/>
              <a:t>Risk Mitigation:</a:t>
            </a:r>
            <a:endParaRPr b="1"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Hire contractors to offset vacation and sick leave from team members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Create supply contractual guarantees with suppliers (buy in bulk)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Invest in reputable anti-virus, cyber attack software.  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Diversify repositories among different content providers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https://cybernews.com/best-antivirus-software/bitdefender-antivirus-review/</a:t>
            </a:r>
            <a:endParaRPr sz="17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475" name="Google Shape;475;g2037f9b6828_3_0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n-US"/>
              <a:t>Marketing/Sales</a:t>
            </a:r>
            <a:endParaRPr b="1"/>
          </a:p>
        </p:txBody>
      </p:sp>
      <p:sp>
        <p:nvSpPr>
          <p:cNvPr id="481" name="Google Shape;481;p5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➢"/>
            </a:pPr>
            <a:r>
              <a:rPr lang="en-US"/>
              <a:t>Product </a:t>
            </a:r>
            <a:r>
              <a:rPr lang="en-US"/>
              <a:t>commercial</a:t>
            </a:r>
            <a:r>
              <a:rPr lang="en-US"/>
              <a:t> to support </a:t>
            </a:r>
            <a:r>
              <a:rPr lang="en-US"/>
              <a:t>Marketability</a:t>
            </a:r>
            <a:r>
              <a:rPr lang="en-US"/>
              <a:t> of our Products </a:t>
            </a:r>
            <a:endParaRPr/>
          </a:p>
          <a:p>
            <a:pPr indent="-320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➢"/>
            </a:pPr>
            <a:r>
              <a:rPr lang="en-US"/>
              <a:t>Market to Vendors </a:t>
            </a:r>
            <a:endParaRPr/>
          </a:p>
          <a:p>
            <a:pPr indent="-320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➢"/>
            </a:pPr>
            <a:r>
              <a:rPr lang="en-US"/>
              <a:t>Indirect marketing (Users sharing </a:t>
            </a:r>
            <a:r>
              <a:rPr lang="en-US"/>
              <a:t>recipes</a:t>
            </a:r>
            <a:r>
              <a:rPr lang="en-US"/>
              <a:t> online </a:t>
            </a:r>
            <a:r>
              <a:rPr lang="en-US"/>
              <a:t>creates</a:t>
            </a:r>
            <a:r>
              <a:rPr lang="en-US"/>
              <a:t> exposure for our products) </a:t>
            </a:r>
            <a:endParaRPr/>
          </a:p>
          <a:p>
            <a:pPr indent="-320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➢"/>
            </a:pPr>
            <a:r>
              <a:rPr lang="en-US"/>
              <a:t>Create a business blog </a:t>
            </a:r>
            <a:endParaRPr/>
          </a:p>
          <a:p>
            <a:pPr indent="-320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https://softwaredesignmodels370.blogspot.com/</a:t>
            </a:r>
            <a:r>
              <a:rPr lang="en-US"/>
              <a:t>   Attending trade show such as coffee conference to put our business out. (MG)</a:t>
            </a:r>
            <a:endParaRPr/>
          </a:p>
        </p:txBody>
      </p:sp>
      <p:sp>
        <p:nvSpPr>
          <p:cNvPr id="482" name="Google Shape;482;p5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81f3b409f3_0_0"/>
          <p:cNvSpPr txBox="1"/>
          <p:nvPr>
            <p:ph type="title"/>
          </p:nvPr>
        </p:nvSpPr>
        <p:spPr>
          <a:xfrm>
            <a:off x="645200" y="240974"/>
            <a:ext cx="94047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200"/>
              <a:t>Vision</a:t>
            </a:r>
            <a:endParaRPr b="1" sz="2200">
              <a:solidFill>
                <a:schemeClr val="lt1"/>
              </a:solidFill>
            </a:endParaRPr>
          </a:p>
        </p:txBody>
      </p:sp>
      <p:sp>
        <p:nvSpPr>
          <p:cNvPr id="273" name="Google Shape;273;g181f3b409f3_0_0"/>
          <p:cNvSpPr txBox="1"/>
          <p:nvPr>
            <p:ph idx="1" type="body"/>
          </p:nvPr>
        </p:nvSpPr>
        <p:spPr>
          <a:xfrm>
            <a:off x="1103300" y="1278925"/>
            <a:ext cx="8946600" cy="4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4953" lvl="0" marL="457200" rtl="0" algn="l">
              <a:spcBef>
                <a:spcPts val="1000"/>
              </a:spcBef>
              <a:spcAft>
                <a:spcPts val="0"/>
              </a:spcAft>
              <a:buSzPts val="1832"/>
              <a:buChar char="►"/>
            </a:pPr>
            <a:r>
              <a:rPr lang="en-US" sz="2392"/>
              <a:t>We are developing a Software Interface Espresso Dispenser application for multiple vendors.</a:t>
            </a:r>
            <a:endParaRPr sz="2392"/>
          </a:p>
          <a:p>
            <a:pPr indent="-344953" lvl="0" marL="457200" rtl="0" algn="l">
              <a:spcBef>
                <a:spcPts val="1000"/>
              </a:spcBef>
              <a:spcAft>
                <a:spcPts val="0"/>
              </a:spcAft>
              <a:buSzPts val="1832"/>
              <a:buChar char="►"/>
            </a:pPr>
            <a:r>
              <a:rPr lang="en-US" sz="2392"/>
              <a:t>The vendor will be able to configure the interface to meet </a:t>
            </a:r>
            <a:r>
              <a:rPr lang="en-US" sz="2392"/>
              <a:t>their</a:t>
            </a:r>
            <a:r>
              <a:rPr lang="en-US" sz="2392"/>
              <a:t> customers needs. </a:t>
            </a:r>
            <a:endParaRPr sz="2392"/>
          </a:p>
          <a:p>
            <a:pPr indent="-344953" lvl="0" marL="457200" rtl="0" algn="l">
              <a:spcBef>
                <a:spcPts val="1000"/>
              </a:spcBef>
              <a:spcAft>
                <a:spcPts val="0"/>
              </a:spcAft>
              <a:buSzPts val="1832"/>
              <a:buChar char="►"/>
            </a:pPr>
            <a:r>
              <a:rPr b="1" lang="en-US" sz="2392"/>
              <a:t>Some </a:t>
            </a:r>
            <a:r>
              <a:rPr b="1" lang="en-US" sz="2392"/>
              <a:t>Features Include:</a:t>
            </a:r>
            <a:endParaRPr b="1" sz="2392"/>
          </a:p>
          <a:p>
            <a:pPr indent="-344953" lvl="1" marL="914400" rtl="0" algn="l">
              <a:spcBef>
                <a:spcPts val="1000"/>
              </a:spcBef>
              <a:spcAft>
                <a:spcPts val="0"/>
              </a:spcAft>
              <a:buSzPts val="1832"/>
              <a:buChar char="►"/>
            </a:pPr>
            <a:r>
              <a:rPr lang="en-US" sz="2192"/>
              <a:t>Social Media component (allowing user interaction)</a:t>
            </a:r>
            <a:endParaRPr sz="2192"/>
          </a:p>
          <a:p>
            <a:pPr indent="-344953" lvl="1" marL="914400" rtl="0" algn="l">
              <a:spcBef>
                <a:spcPts val="1000"/>
              </a:spcBef>
              <a:spcAft>
                <a:spcPts val="0"/>
              </a:spcAft>
              <a:buSzPts val="1832"/>
              <a:buChar char="►"/>
            </a:pPr>
            <a:r>
              <a:rPr lang="en-US" sz="2192"/>
              <a:t>Interface will be scalable (Customer can select multiple options for </a:t>
            </a:r>
            <a:r>
              <a:rPr lang="en-US" sz="2192"/>
              <a:t>espresso</a:t>
            </a:r>
            <a:r>
              <a:rPr lang="en-US" sz="2192"/>
              <a:t> selection types such as </a:t>
            </a:r>
            <a:r>
              <a:rPr lang="en-US" sz="1992"/>
              <a:t>Cappuccino,Americano, Latte, Macchiato, Espresso, and so forth. </a:t>
            </a:r>
            <a:endParaRPr sz="1992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181f3b409f3_0_0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fec4311fab_0_6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GLOSSARY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488" name="Google Shape;488;g1fec4311fab_0_6"/>
          <p:cNvSpPr txBox="1"/>
          <p:nvPr>
            <p:ph idx="1" type="body"/>
          </p:nvPr>
        </p:nvSpPr>
        <p:spPr>
          <a:xfrm>
            <a:off x="1103300" y="1224126"/>
            <a:ext cx="8946600" cy="50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7846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en-US"/>
              <a:t>Client </a:t>
            </a:r>
            <a:r>
              <a:rPr lang="en-US"/>
              <a:t>- End user who interacts with Espresso Machine</a:t>
            </a:r>
            <a:endParaRPr/>
          </a:p>
          <a:p>
            <a:pPr indent="-37846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en-US"/>
              <a:t>Service Rep</a:t>
            </a:r>
            <a:r>
              <a:rPr lang="en-US"/>
              <a:t> - Service Representative you providing </a:t>
            </a:r>
            <a:r>
              <a:rPr lang="en-US"/>
              <a:t>maintenance</a:t>
            </a:r>
            <a:endParaRPr/>
          </a:p>
          <a:p>
            <a:pPr indent="-37846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en-US"/>
              <a:t>Cappuccino </a:t>
            </a:r>
            <a:r>
              <a:rPr lang="en-US"/>
              <a:t>- Espresso made with milk that has been frothed up with pressurized steam </a:t>
            </a:r>
            <a:endParaRPr/>
          </a:p>
          <a:p>
            <a:pPr indent="-37846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en-US"/>
              <a:t>Americano </a:t>
            </a:r>
            <a:r>
              <a:rPr lang="en-US"/>
              <a:t>- Drink of espresso diluted with hot water</a:t>
            </a:r>
            <a:endParaRPr/>
          </a:p>
          <a:p>
            <a:pPr indent="-37846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en-US"/>
              <a:t>Latte </a:t>
            </a:r>
            <a:r>
              <a:rPr lang="en-US"/>
              <a:t>- Type of coffee made with espresso and hot steamed milk, milkier than a cappuccino. </a:t>
            </a:r>
            <a:endParaRPr/>
          </a:p>
          <a:p>
            <a:pPr indent="-37846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en-US"/>
              <a:t>Macchiato </a:t>
            </a:r>
            <a:r>
              <a:rPr lang="en-US"/>
              <a:t>- Espresso with dash of frothy, steamed milk </a:t>
            </a:r>
            <a:endParaRPr/>
          </a:p>
          <a:p>
            <a:pPr indent="-37846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en-US"/>
              <a:t>Espresso </a:t>
            </a:r>
            <a:r>
              <a:rPr lang="en-US"/>
              <a:t>- Strong black coffee made by forcing steam through ground coffee beans </a:t>
            </a:r>
            <a:endParaRPr/>
          </a:p>
          <a:p>
            <a:pPr indent="-37846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en-US"/>
              <a:t>Flat White</a:t>
            </a:r>
            <a:r>
              <a:rPr lang="en-US"/>
              <a:t> - Espresso based drink containing steamed milk </a:t>
            </a:r>
            <a:endParaRPr/>
          </a:p>
          <a:p>
            <a:pPr indent="-37846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en-US"/>
              <a:t>Regular Coffee</a:t>
            </a:r>
            <a:r>
              <a:rPr lang="en-US"/>
              <a:t> - Coffee made with optional portions of cream (milk) or sugar </a:t>
            </a:r>
            <a:endParaRPr/>
          </a:p>
        </p:txBody>
      </p:sp>
      <p:sp>
        <p:nvSpPr>
          <p:cNvPr id="489" name="Google Shape;489;g1fec4311fab_0_6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fc276d739d_2_0"/>
          <p:cNvSpPr txBox="1"/>
          <p:nvPr>
            <p:ph type="title"/>
          </p:nvPr>
        </p:nvSpPr>
        <p:spPr>
          <a:xfrm>
            <a:off x="646100" y="452725"/>
            <a:ext cx="94047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Business </a:t>
            </a:r>
            <a:r>
              <a:rPr b="1" lang="en-US"/>
              <a:t>C</a:t>
            </a:r>
            <a:r>
              <a:rPr b="1" lang="en-US" sz="2000">
                <a:solidFill>
                  <a:schemeClr val="lt1"/>
                </a:solidFill>
              </a:rPr>
              <a:t>ase 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280" name="Google Shape;280;g1fc276d739d_2_0"/>
          <p:cNvSpPr txBox="1"/>
          <p:nvPr>
            <p:ph idx="1" type="body"/>
          </p:nvPr>
        </p:nvSpPr>
        <p:spPr>
          <a:xfrm>
            <a:off x="1103300" y="1447801"/>
            <a:ext cx="89466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8620" lvl="0" marL="342900" rtl="0" algn="l"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ts val="1600"/>
              <a:buChar char="►"/>
            </a:pPr>
            <a:r>
              <a:rPr b="1" lang="en-US"/>
              <a:t>Estimated Costs (24 months):</a:t>
            </a:r>
            <a:endParaRPr b="1"/>
          </a:p>
          <a:p>
            <a: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Two Developers/Programmers </a:t>
            </a:r>
            <a:endParaRPr/>
          </a:p>
          <a:p>
            <a: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Two Tester</a:t>
            </a:r>
            <a:endParaRPr/>
          </a:p>
          <a:p>
            <a: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One Project Manager</a:t>
            </a:r>
            <a:endParaRPr/>
          </a:p>
          <a:p>
            <a: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Cost </a:t>
            </a:r>
            <a:endParaRPr/>
          </a:p>
          <a:p>
            <a:pPr indent="-320038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Estimated Ongoing costs to support and maintain software in the field </a:t>
            </a:r>
            <a:endParaRPr/>
          </a:p>
          <a:p>
            <a:pPr indent="0" lvl="0" marL="1371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9090" lvl="0" marL="457200" rtl="0" algn="l">
              <a:spcBef>
                <a:spcPts val="1000"/>
              </a:spcBef>
              <a:spcAft>
                <a:spcPts val="0"/>
              </a:spcAft>
              <a:buSzPts val="1740"/>
              <a:buChar char="➢"/>
            </a:pPr>
            <a:r>
              <a:rPr b="1" lang="en-US" sz="1900"/>
              <a:t>Estimated Revenue: </a:t>
            </a:r>
            <a:endParaRPr b="1" sz="2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How are we going to make money (Revenue Stream)</a:t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Subscription Fee to use Software (Cost/Year)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Notification Service fee for maintenance included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Advertisement </a:t>
            </a:r>
            <a:r>
              <a:rPr lang="en-US"/>
              <a:t> </a:t>
            </a:r>
            <a:endParaRPr/>
          </a:p>
        </p:txBody>
      </p:sp>
      <p:sp>
        <p:nvSpPr>
          <p:cNvPr id="281" name="Google Shape;281;g1fc276d739d_2_0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fec4311fab_0_0"/>
          <p:cNvSpPr txBox="1"/>
          <p:nvPr>
            <p:ph type="title"/>
          </p:nvPr>
        </p:nvSpPr>
        <p:spPr>
          <a:xfrm>
            <a:off x="755750" y="197275"/>
            <a:ext cx="9404700" cy="4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Business Case (cont’d)</a:t>
            </a:r>
            <a:endParaRPr b="1"/>
          </a:p>
        </p:txBody>
      </p:sp>
      <p:graphicFrame>
        <p:nvGraphicFramePr>
          <p:cNvPr id="288" name="Google Shape;288;g1fec4311fab_0_0"/>
          <p:cNvGraphicFramePr/>
          <p:nvPr/>
        </p:nvGraphicFramePr>
        <p:xfrm>
          <a:off x="755750" y="11469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{4DE19A85-AC7B-4808-88ED-F06DDD07AB4E}</a:tableStyleId>
              </a:tblPr>
              <a:tblGrid>
                <a:gridCol w="2642250"/>
                <a:gridCol w="4885625"/>
                <a:gridCol w="2583750"/>
              </a:tblGrid>
              <a:tr h="728000">
                <a:tc>
                  <a:txBody>
                    <a:bodyPr/>
                    <a:lstStyle/>
                    <a:p>
                      <a:pPr indent="0" lvl="0" marL="91440" marR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Estimated Fixed Cost</a:t>
                      </a:r>
                      <a:endParaRPr b="1"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Year Totals</a:t>
                      </a:r>
                      <a:endParaRPr b="1"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8000">
                <a:tc>
                  <a:txBody>
                    <a:bodyPr/>
                    <a:lstStyle/>
                    <a:p>
                      <a:pPr indent="0" lvl="0" marL="91440" marR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Development Costs</a:t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$10</a:t>
                      </a: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0,000</a:t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8000">
                <a:tc>
                  <a:txBody>
                    <a:bodyPr/>
                    <a:lstStyle/>
                    <a:p>
                      <a:pPr indent="0" lvl="0" marL="91440" marR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Materials</a:t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$4</a:t>
                      </a: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0,000</a:t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8000">
                <a:tc>
                  <a:txBody>
                    <a:bodyPr/>
                    <a:lstStyle/>
                    <a:p>
                      <a:pPr indent="0" lvl="0" marL="91440" marR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Licenses</a:t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91440" marR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$1,600 </a:t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91440" marR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8000">
                <a:tc>
                  <a:txBody>
                    <a:bodyPr/>
                    <a:lstStyle/>
                    <a:p>
                      <a:pPr indent="0" lvl="0" marL="91440" marR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Estimate ongoing operation cost</a:t>
                      </a:r>
                      <a:endParaRPr b="1"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Supplies and </a:t>
                      </a: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maintenance</a:t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marR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$20,000</a:t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91440" marR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000">
                <a:tc>
                  <a:txBody>
                    <a:bodyPr/>
                    <a:lstStyle/>
                    <a:p>
                      <a:pPr indent="0" lvl="0" marL="91440" marR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Total</a:t>
                      </a:r>
                      <a:endParaRPr b="1"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91440" marR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$161,600</a:t>
                      </a:r>
                      <a:endParaRPr b="1"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91440" marR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9" name="Google Shape;289;g1fec4311fab_0_0"/>
          <p:cNvSpPr txBox="1"/>
          <p:nvPr/>
        </p:nvSpPr>
        <p:spPr>
          <a:xfrm>
            <a:off x="402050" y="658975"/>
            <a:ext cx="989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ESTIMATED COSTS 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0" name="Google Shape;290;g1fec4311fab_0_0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027ecb6d0e_0_21"/>
          <p:cNvSpPr txBox="1"/>
          <p:nvPr>
            <p:ph type="ctrTitle"/>
          </p:nvPr>
        </p:nvSpPr>
        <p:spPr>
          <a:xfrm>
            <a:off x="1219550" y="728900"/>
            <a:ext cx="8825700" cy="366600"/>
          </a:xfrm>
          <a:prstGeom prst="rect">
            <a:avLst/>
          </a:prstGeom>
        </p:spPr>
        <p:txBody>
          <a:bodyPr anchorCtr="0" anchor="b" bIns="274300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ESTIMATED COST (Cont’d)</a:t>
            </a:r>
            <a:endParaRPr b="1" sz="1800">
              <a:solidFill>
                <a:schemeClr val="lt1"/>
              </a:solidFill>
            </a:endParaRPr>
          </a:p>
        </p:txBody>
      </p:sp>
      <p:graphicFrame>
        <p:nvGraphicFramePr>
          <p:cNvPr id="297" name="Google Shape;297;g2027ecb6d0e_0_21"/>
          <p:cNvGraphicFramePr/>
          <p:nvPr/>
        </p:nvGraphicFramePr>
        <p:xfrm>
          <a:off x="327725" y="1095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{54855BFE-1FE9-4D9E-92EA-AB110D65F615}</a:tableStyleId>
              </a:tblPr>
              <a:tblGrid>
                <a:gridCol w="3536450"/>
                <a:gridCol w="3536450"/>
                <a:gridCol w="3536450"/>
              </a:tblGrid>
              <a:tr h="1036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Estimated Cost</a:t>
                      </a:r>
                      <a:endParaRPr b="1"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457200" marR="182875" marL="182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457200" marR="182875" marL="182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Year Totals</a:t>
                      </a:r>
                      <a:endParaRPr b="1"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457200" marR="182875" marL="182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457200" marR="182875" marL="182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Two Developers</a:t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457200" marR="182875" marL="182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$400,000</a:t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457200" marR="182875" marL="182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457200" marR="182875" marL="182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Two Testers</a:t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457200" marR="182875" marL="182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$360,000 </a:t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457200" marR="182875" marL="182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457200" marR="182875" marL="182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One Project Manager</a:t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457200" marR="182875" marL="182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$240,000</a:t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457200" marR="182875" marL="182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457200" marR="182875" marL="182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Total</a:t>
                      </a:r>
                      <a:endParaRPr b="1"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457200" marR="182875" marL="182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$1,000,000</a:t>
                      </a:r>
                      <a:endParaRPr b="1"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457200" marR="182875" marL="182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Estimated Total Costs</a:t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457200" marR="182875" marL="182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Estimated  Fixed Cost + Estimated Cost =</a:t>
                      </a:r>
                      <a:endParaRPr b="1"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457200" marR="182875" marL="182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$1,161,600</a:t>
                      </a:r>
                      <a:endParaRPr b="1"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457200" marR="182875" marL="1828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8" name="Google Shape;298;g2027ecb6d0e_0_21"/>
          <p:cNvSpPr txBox="1"/>
          <p:nvPr>
            <p:ph idx="4294967295" type="title"/>
          </p:nvPr>
        </p:nvSpPr>
        <p:spPr>
          <a:xfrm>
            <a:off x="327725" y="136200"/>
            <a:ext cx="9404700" cy="4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Business Case (cont’d)</a:t>
            </a:r>
            <a:endParaRPr b="1" sz="1800"/>
          </a:p>
        </p:txBody>
      </p:sp>
      <p:sp>
        <p:nvSpPr>
          <p:cNvPr id="299" name="Google Shape;299;g2027ecb6d0e_0_21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027ecb6d0e_3_9"/>
          <p:cNvSpPr txBox="1"/>
          <p:nvPr>
            <p:ph idx="1" type="body"/>
          </p:nvPr>
        </p:nvSpPr>
        <p:spPr>
          <a:xfrm>
            <a:off x="1480863" y="357975"/>
            <a:ext cx="8946600" cy="6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ESTIMATED COSTS (Cont’d)</a:t>
            </a:r>
            <a:endParaRPr b="1"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306" name="Google Shape;306;g2027ecb6d0e_3_9"/>
          <p:cNvGraphicFramePr/>
          <p:nvPr/>
        </p:nvGraphicFramePr>
        <p:xfrm>
          <a:off x="789350" y="10634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{4DE19A85-AC7B-4808-88ED-F06DDD07AB4E}</a:tableStyleId>
              </a:tblPr>
              <a:tblGrid>
                <a:gridCol w="2177575"/>
                <a:gridCol w="5479125"/>
                <a:gridCol w="2672925"/>
              </a:tblGrid>
              <a:tr h="989225"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Estimated Revenue</a:t>
                      </a:r>
                      <a:endParaRPr b="1"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Year Totals</a:t>
                      </a:r>
                      <a:endParaRPr b="1"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9225">
                <a:tc>
                  <a:txBody>
                    <a:bodyPr/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Subscription Fee  20,000  Clients * $10/monthly  =</a:t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$4,800,000</a:t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275">
                <a:tc>
                  <a:txBody>
                    <a:bodyPr/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Maintenance</a:t>
                      </a: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Fee  (included)</a:t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8250">
                <a:tc>
                  <a:txBody>
                    <a:bodyPr/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Notification</a:t>
                      </a: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service fee (included)</a:t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450">
                <a:tc>
                  <a:txBody>
                    <a:bodyPr/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Advertisement revenue </a:t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$20,000</a:t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6500">
                <a:tc>
                  <a:txBody>
                    <a:bodyPr/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Total Revenue</a:t>
                      </a:r>
                      <a:endParaRPr b="1"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$4,820,000</a:t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7300"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Break Even</a:t>
                      </a:r>
                      <a:endParaRPr b="1"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$3,658,400/year profit = 1.9 years for pay back</a:t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7" name="Google Shape;307;g2027ecb6d0e_3_9"/>
          <p:cNvSpPr txBox="1"/>
          <p:nvPr>
            <p:ph type="title"/>
          </p:nvPr>
        </p:nvSpPr>
        <p:spPr>
          <a:xfrm>
            <a:off x="789350" y="148400"/>
            <a:ext cx="9404700" cy="4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Business Case (cont’d)</a:t>
            </a:r>
            <a:endParaRPr b="1"/>
          </a:p>
        </p:txBody>
      </p:sp>
      <p:sp>
        <p:nvSpPr>
          <p:cNvPr id="308" name="Google Shape;308;g2027ecb6d0e_3_9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Development Environment</a:t>
            </a:r>
            <a:endParaRPr b="1" sz="2000"/>
          </a:p>
        </p:txBody>
      </p:sp>
      <p:sp>
        <p:nvSpPr>
          <p:cNvPr id="314" name="Google Shape;314;p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0513" lvl="0" marL="457200" rtl="0" algn="l">
              <a:spcBef>
                <a:spcPts val="1000"/>
              </a:spcBef>
              <a:spcAft>
                <a:spcPts val="0"/>
              </a:spcAft>
              <a:buSzPts val="2392"/>
              <a:buChar char="►"/>
            </a:pPr>
            <a:r>
              <a:rPr lang="en-US" sz="2392"/>
              <a:t>Languages: 				Java, Java Script, HTML, CSS</a:t>
            </a:r>
            <a:endParaRPr sz="2392"/>
          </a:p>
          <a:p>
            <a:pPr indent="-380513" lvl="0" marL="457200" rtl="0" algn="l">
              <a:spcBef>
                <a:spcPts val="1000"/>
              </a:spcBef>
              <a:spcAft>
                <a:spcPts val="0"/>
              </a:spcAft>
              <a:buSzPts val="2392"/>
              <a:buChar char="►"/>
            </a:pPr>
            <a:r>
              <a:rPr lang="en-US" sz="2392"/>
              <a:t>Development IDEs:	NetBeans, Eclipse, Visual Studio</a:t>
            </a:r>
            <a:endParaRPr sz="2392"/>
          </a:p>
          <a:p>
            <a:pPr indent="-380513" lvl="0" marL="457200" rtl="0" algn="l">
              <a:spcBef>
                <a:spcPts val="1000"/>
              </a:spcBef>
              <a:spcAft>
                <a:spcPts val="0"/>
              </a:spcAft>
              <a:buSzPts val="2392"/>
              <a:buChar char="►"/>
            </a:pPr>
            <a:r>
              <a:rPr lang="en-US" sz="2392"/>
              <a:t>Test </a:t>
            </a:r>
            <a:r>
              <a:rPr lang="en-US" sz="2392"/>
              <a:t>Environments</a:t>
            </a:r>
            <a:r>
              <a:rPr lang="en-US" sz="2392"/>
              <a:t>: 		Python, VS Code, Notepad ++</a:t>
            </a:r>
            <a:endParaRPr sz="2392"/>
          </a:p>
          <a:p>
            <a:pPr indent="-380513" lvl="0" marL="457200" rtl="0" algn="l">
              <a:spcBef>
                <a:spcPts val="1000"/>
              </a:spcBef>
              <a:spcAft>
                <a:spcPts val="0"/>
              </a:spcAft>
              <a:buSzPts val="2392"/>
              <a:buChar char="►"/>
            </a:pPr>
            <a:r>
              <a:rPr lang="en-US" sz="2392"/>
              <a:t>Devices: 					Android Tablet</a:t>
            </a:r>
            <a:endParaRPr sz="2392"/>
          </a:p>
          <a:p>
            <a:pPr indent="-380513" lvl="0" marL="457200" rtl="0" algn="l">
              <a:spcBef>
                <a:spcPts val="1000"/>
              </a:spcBef>
              <a:spcAft>
                <a:spcPts val="0"/>
              </a:spcAft>
              <a:buSzPts val="2392"/>
              <a:buChar char="►"/>
            </a:pPr>
            <a:r>
              <a:rPr lang="en-US" sz="2392"/>
              <a:t>Host </a:t>
            </a:r>
            <a:r>
              <a:rPr lang="en-US" sz="2392"/>
              <a:t>Receptacle</a:t>
            </a:r>
            <a:r>
              <a:rPr lang="en-US" sz="2392"/>
              <a:t>:		Vendor Specific Hardware*</a:t>
            </a:r>
            <a:endParaRPr sz="2392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92"/>
          </a:p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* For compatibility and Field Trials (Alpha, Beta builds)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15" name="Google Shape;315;p3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0160b04fe8_0_15"/>
          <p:cNvSpPr txBox="1"/>
          <p:nvPr>
            <p:ph type="title"/>
          </p:nvPr>
        </p:nvSpPr>
        <p:spPr>
          <a:xfrm>
            <a:off x="646100" y="452723"/>
            <a:ext cx="9404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USE CASE # 1: </a:t>
            </a:r>
            <a:r>
              <a:rPr lang="en-US"/>
              <a:t> Make Espresso Drink Selection </a:t>
            </a:r>
            <a:endParaRPr sz="1300"/>
          </a:p>
        </p:txBody>
      </p:sp>
      <p:sp>
        <p:nvSpPr>
          <p:cNvPr id="321" name="Google Shape;321;g20160b04fe8_0_15"/>
          <p:cNvSpPr txBox="1"/>
          <p:nvPr/>
        </p:nvSpPr>
        <p:spPr>
          <a:xfrm>
            <a:off x="646100" y="1344125"/>
            <a:ext cx="111291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Primary Actor:</a:t>
            </a:r>
            <a:r>
              <a:rPr lang="en-US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Client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Stakeholders</a:t>
            </a:r>
            <a:r>
              <a:rPr b="1" lang="en-US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&amp; Interest: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Vendor - Provide options for client to select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				Client - Chooses what they want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Preconditions:	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Software Displays Menu of Espresso Drink Types with Images</a:t>
            </a:r>
            <a:endParaRPr sz="2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				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Frequency  of </a:t>
            </a:r>
            <a:r>
              <a:rPr b="1" lang="en-US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Occurrence</a:t>
            </a:r>
            <a:r>
              <a:rPr b="1" lang="en-US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	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 least 1 time per day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</a:t>
            </a:r>
            <a:r>
              <a:rPr b="1" lang="en-US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Conditions:	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Espresso Drink Selection is made, waiting for User to initiate brewing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2" name="Google Shape;322;g20160b04fe8_0_15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2023-01-15T20:45:46Z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